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82" r:id="rId8"/>
    <p:sldId id="298" r:id="rId9"/>
    <p:sldId id="309" r:id="rId10"/>
    <p:sldId id="274" r:id="rId11"/>
    <p:sldId id="304" r:id="rId12"/>
    <p:sldId id="288" r:id="rId13"/>
    <p:sldId id="290" r:id="rId14"/>
    <p:sldId id="307" r:id="rId15"/>
    <p:sldId id="30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80"/>
    <a:srgbClr val="008000"/>
    <a:srgbClr val="FF8000"/>
    <a:srgbClr val="FF0000"/>
    <a:srgbClr val="FF0080"/>
    <a:srgbClr val="FF6FCF"/>
    <a:srgbClr val="0080FF"/>
    <a:srgbClr val="8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6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9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8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6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1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1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5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6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3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19D14-8231-DA42-871C-5C4FBF069090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FBAEF-F018-284A-AD43-CBEDA94B4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0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" Type="http://schemas.openxmlformats.org/officeDocument/2006/relationships/vmlDrawing" Target="../drawings/vmlDrawing2.vml"/><Relationship Id="rId2" Type="http://schemas.microsoft.com/office/2007/relationships/media" Target="../media/media1.avi"/><Relationship Id="rId3" Type="http://schemas.openxmlformats.org/officeDocument/2006/relationships/video" Target="../media/media1.avi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microsoft.com/office/2007/relationships/media" Target="../media/media2.avi"/><Relationship Id="rId2" Type="http://schemas.openxmlformats.org/officeDocument/2006/relationships/video" Target="../media/media2.avi"/><Relationship Id="rId3" Type="http://schemas.microsoft.com/office/2007/relationships/media" Target="../media/media1.avi"/><Relationship Id="rId4" Type="http://schemas.openxmlformats.org/officeDocument/2006/relationships/video" Target="../media/media1.avi"/><Relationship Id="rId5" Type="http://schemas.microsoft.com/office/2007/relationships/media" Target="../media/media3.avi"/><Relationship Id="rId6" Type="http://schemas.openxmlformats.org/officeDocument/2006/relationships/video" Target="../media/media3.avi"/><Relationship Id="rId7" Type="http://schemas.microsoft.com/office/2007/relationships/media" Target="../media/media4.avi"/><Relationship Id="rId8" Type="http://schemas.openxmlformats.org/officeDocument/2006/relationships/video" Target="../media/media4.avi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 Medium"/>
                <a:cs typeface="Helvetica Neue Medium"/>
              </a:rPr>
              <a:t>Introduction to </a:t>
            </a:r>
            <a:br>
              <a:rPr lang="en-US" dirty="0" smtClean="0">
                <a:latin typeface="Helvetica Neue Medium"/>
                <a:cs typeface="Helvetica Neue Medium"/>
              </a:rPr>
            </a:br>
            <a:r>
              <a:rPr lang="en-US" dirty="0" smtClean="0">
                <a:latin typeface="Helvetica Neue Medium"/>
                <a:cs typeface="Helvetica Neue Medium"/>
              </a:rPr>
              <a:t>molecular mechanics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7375" y="3982842"/>
            <a:ext cx="470925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Lee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-Ping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Wang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Paul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Nerenberg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801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6434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Force field parameterization (1/2)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70640" y="1018282"/>
            <a:ext cx="8602720" cy="95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  <a:t>Force fields are parameterized to compensate for </a:t>
            </a:r>
            <a:b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</a:br>
            <a: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  <a:t>their simplified description of reality.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7102" y="2323427"/>
            <a:ext cx="7200898" cy="3785642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Helvetica Neue Medium"/>
                <a:cs typeface="Helvetica Neue Medium"/>
              </a:rPr>
              <a:t>Most models have incomplete physics:</a:t>
            </a:r>
          </a:p>
          <a:p>
            <a:pPr marL="290513" indent="-179388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Fixed </a:t>
            </a:r>
            <a:r>
              <a:rPr lang="en-US" sz="2000" dirty="0">
                <a:latin typeface="Helvetica Neue Light"/>
                <a:cs typeface="Helvetica Neue Light"/>
              </a:rPr>
              <a:t>point charges (no electronic polarization)</a:t>
            </a:r>
          </a:p>
          <a:p>
            <a:pPr marL="290513" indent="-179388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Classical </a:t>
            </a:r>
            <a:r>
              <a:rPr lang="en-US" sz="2000" dirty="0">
                <a:latin typeface="Helvetica Neue Light"/>
                <a:cs typeface="Helvetica Neue Light"/>
              </a:rPr>
              <a:t>mechanics (no isotope effects)</a:t>
            </a:r>
          </a:p>
          <a:p>
            <a:pPr marL="290513" indent="-179388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Fixed </a:t>
            </a:r>
            <a:r>
              <a:rPr lang="en-US" sz="2000" dirty="0">
                <a:latin typeface="Helvetica Neue Light"/>
                <a:cs typeface="Helvetica Neue Light"/>
              </a:rPr>
              <a:t>bond topology (no </a:t>
            </a:r>
            <a:r>
              <a:rPr lang="en-US" sz="2000" dirty="0" smtClean="0">
                <a:latin typeface="Helvetica Neue Light"/>
                <a:cs typeface="Helvetica Neue Light"/>
              </a:rPr>
              <a:t>chemistry</a:t>
            </a:r>
            <a:r>
              <a:rPr lang="en-US" sz="2000" dirty="0">
                <a:latin typeface="Helvetica Neue Light"/>
                <a:cs typeface="Helvetica Neue Light"/>
              </a:rPr>
              <a:t>)</a:t>
            </a:r>
            <a:endParaRPr lang="en-US" sz="2000" dirty="0" smtClean="0">
              <a:latin typeface="Helvetica Neue Light"/>
              <a:cs typeface="Helvetica Neue Light"/>
            </a:endParaRPr>
          </a:p>
          <a:p>
            <a:pPr marL="165100" indent="-165100">
              <a:spcAft>
                <a:spcPts val="600"/>
              </a:spcAft>
              <a:buFont typeface="Arial" pitchFamily="34" charset="0"/>
              <a:buChar char="•"/>
            </a:pPr>
            <a:endParaRPr lang="en-US" sz="2000" dirty="0">
              <a:latin typeface="Helvetica Neue Light"/>
              <a:cs typeface="Helvetica Neue Light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Helvetica Neue Medium"/>
                <a:cs typeface="Helvetica Neue Medium"/>
              </a:rPr>
              <a:t>However, much can be recovered through parameterization:</a:t>
            </a:r>
          </a:p>
          <a:p>
            <a:pPr marL="290513" indent="-179388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“Increase” </a:t>
            </a:r>
            <a:r>
              <a:rPr lang="en-US" sz="2000" dirty="0">
                <a:latin typeface="Helvetica Neue Light"/>
                <a:cs typeface="Helvetica Neue Light"/>
              </a:rPr>
              <a:t>the partial charges to recover polarization effects</a:t>
            </a:r>
          </a:p>
          <a:p>
            <a:pPr marL="290513" indent="-179388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Tune </a:t>
            </a:r>
            <a:r>
              <a:rPr lang="en-US" sz="2000" dirty="0">
                <a:latin typeface="Helvetica Neue Light"/>
                <a:cs typeface="Helvetica Neue Light"/>
              </a:rPr>
              <a:t>vdW parameters to recover the experimental density</a:t>
            </a:r>
          </a:p>
          <a:p>
            <a:pPr marL="290513" indent="-179388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In </a:t>
            </a:r>
            <a:r>
              <a:rPr lang="en-US" sz="2000" dirty="0">
                <a:latin typeface="Helvetica Neue Light"/>
                <a:cs typeface="Helvetica Neue Light"/>
              </a:rPr>
              <a:t>many cases, force fields exceed the accuracy of quantum methods!</a:t>
            </a:r>
          </a:p>
        </p:txBody>
      </p:sp>
    </p:spTree>
    <p:extLst>
      <p:ext uri="{BB962C8B-B14F-4D97-AF65-F5344CB8AC3E}">
        <p14:creationId xmlns:p14="http://schemas.microsoft.com/office/powerpoint/2010/main" val="226764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6434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Force field parameterization (2/2)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70640" y="1018282"/>
            <a:ext cx="8602720" cy="52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>
                <a:latin typeface="Helvetica Neue Light"/>
                <a:ea typeface="STXingkai" pitchFamily="2" charset="-122"/>
                <a:cs typeface="Helvetica Neue Light"/>
              </a:rPr>
              <a:t>A (typical) force field parameterization flow chart</a:t>
            </a:r>
            <a:endParaRPr lang="en-US" sz="2800" dirty="0">
              <a:latin typeface="Helvetica Neue Light"/>
              <a:ea typeface="STXingkai" pitchFamily="2" charset="-122"/>
              <a:cs typeface="Helvetica Neue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59941" y="1773767"/>
            <a:ext cx="6832597" cy="967432"/>
            <a:chOff x="1159941" y="1710267"/>
            <a:chExt cx="6832597" cy="967432"/>
          </a:xfrm>
        </p:grpSpPr>
        <p:sp>
          <p:nvSpPr>
            <p:cNvPr id="2" name="Rounded Rectangle 1"/>
            <p:cNvSpPr/>
            <p:nvPr/>
          </p:nvSpPr>
          <p:spPr>
            <a:xfrm>
              <a:off x="1159941" y="1710267"/>
              <a:ext cx="2641592" cy="967432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 Light"/>
                  <a:cs typeface="Helvetica Neue Light"/>
                </a:rPr>
                <a:t>bond stretch (1-2), angle (1-3), and torsion (1-4) parameters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88884" y="1855001"/>
              <a:ext cx="3503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>
                  <a:latin typeface="Helvetica Neue Light"/>
                  <a:cs typeface="Helvetica Neue Light"/>
                </a:rPr>
                <a:t>ab</a:t>
              </a:r>
              <a:r>
                <a:rPr lang="en-US" i="1" dirty="0" smtClean="0">
                  <a:latin typeface="Helvetica Neue Light"/>
                  <a:cs typeface="Helvetica Neue Light"/>
                </a:rPr>
                <a:t> initio</a:t>
              </a:r>
              <a:r>
                <a:rPr lang="en-US" dirty="0" smtClean="0">
                  <a:latin typeface="Helvetica Neue Light"/>
                  <a:cs typeface="Helvetica Neue Light"/>
                </a:rPr>
                <a:t>: geometry optimization, vibrational analysis, torsion scan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59941" y="2791998"/>
            <a:ext cx="7071209" cy="1179896"/>
            <a:chOff x="1159941" y="2694632"/>
            <a:chExt cx="7071209" cy="1179896"/>
          </a:xfrm>
        </p:grpSpPr>
        <p:sp>
          <p:nvSpPr>
            <p:cNvPr id="7" name="Rounded Rectangle 6"/>
            <p:cNvSpPr/>
            <p:nvPr/>
          </p:nvSpPr>
          <p:spPr>
            <a:xfrm>
              <a:off x="1159941" y="3129462"/>
              <a:ext cx="2531534" cy="745066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 Neue Light"/>
                  <a:cs typeface="Helvetica Neue Light"/>
                </a:rPr>
                <a:t>p</a:t>
              </a:r>
              <a:r>
                <a:rPr lang="en-US" dirty="0" smtClean="0">
                  <a:latin typeface="Helvetica Neue Light"/>
                  <a:cs typeface="Helvetica Neue Light"/>
                </a:rPr>
                <a:t>artial atomic charges (1-4 and beyond)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88884" y="3180030"/>
              <a:ext cx="3742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>
                  <a:latin typeface="Helvetica Neue Light"/>
                  <a:cs typeface="Helvetica Neue Light"/>
                </a:rPr>
                <a:t>ab</a:t>
              </a:r>
              <a:r>
                <a:rPr lang="en-US" i="1" dirty="0" smtClean="0">
                  <a:latin typeface="Helvetica Neue Light"/>
                  <a:cs typeface="Helvetica Neue Light"/>
                </a:rPr>
                <a:t> initio</a:t>
              </a:r>
              <a:r>
                <a:rPr lang="en-US" dirty="0" smtClean="0">
                  <a:latin typeface="Helvetica Neue Light"/>
                  <a:cs typeface="Helvetica Neue Light"/>
                </a:rPr>
                <a:t>: electrostatic potential calculation + charge fitting</a:t>
              </a:r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2217978" y="2694632"/>
              <a:ext cx="355893" cy="411998"/>
            </a:xfrm>
            <a:prstGeom prst="downArrow">
              <a:avLst/>
            </a:prstGeom>
            <a:solidFill>
              <a:srgbClr val="008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59941" y="4028750"/>
            <a:ext cx="7071209" cy="1190930"/>
            <a:chOff x="1159941" y="3914451"/>
            <a:chExt cx="7071209" cy="1190930"/>
          </a:xfrm>
        </p:grpSpPr>
        <p:sp>
          <p:nvSpPr>
            <p:cNvPr id="6" name="Rounded Rectangle 5"/>
            <p:cNvSpPr/>
            <p:nvPr/>
          </p:nvSpPr>
          <p:spPr>
            <a:xfrm>
              <a:off x="1159941" y="4360315"/>
              <a:ext cx="2531534" cy="745066"/>
            </a:xfrm>
            <a:prstGeom prst="roundRect">
              <a:avLst/>
            </a:prstGeom>
            <a:solidFill>
              <a:srgbClr val="FF0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 Neue Light"/>
                  <a:cs typeface="Helvetica Neue Light"/>
                </a:rPr>
                <a:t>vdW parameters </a:t>
              </a:r>
            </a:p>
            <a:p>
              <a:pPr algn="ctr"/>
              <a:r>
                <a:rPr lang="en-US" dirty="0" smtClean="0">
                  <a:latin typeface="Helvetica Neue Light"/>
                  <a:cs typeface="Helvetica Neue Light"/>
                </a:rPr>
                <a:t>(1-4 and beyond)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8884" y="4548182"/>
              <a:ext cx="3742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 Neue Light"/>
                  <a:cs typeface="Helvetica Neue Light"/>
                </a:rPr>
                <a:t>classical MD simulations</a:t>
              </a: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2217978" y="3914451"/>
              <a:ext cx="355893" cy="411998"/>
            </a:xfrm>
            <a:prstGeom prst="downArrow">
              <a:avLst/>
            </a:prstGeom>
            <a:solidFill>
              <a:srgbClr val="FF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59941" y="5280380"/>
            <a:ext cx="7476357" cy="1192361"/>
            <a:chOff x="1159941" y="5132215"/>
            <a:chExt cx="7476357" cy="1192361"/>
          </a:xfrm>
        </p:grpSpPr>
        <p:sp>
          <p:nvSpPr>
            <p:cNvPr id="8" name="Rounded Rectangle 7"/>
            <p:cNvSpPr/>
            <p:nvPr/>
          </p:nvSpPr>
          <p:spPr>
            <a:xfrm>
              <a:off x="1159941" y="5579510"/>
              <a:ext cx="2531534" cy="745066"/>
            </a:xfrm>
            <a:prstGeom prst="roundRect">
              <a:avLst/>
            </a:prstGeom>
            <a:solidFill>
              <a:srgbClr val="80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t</a:t>
              </a:r>
              <a:r>
                <a:rPr lang="en-US" dirty="0" smtClean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orsion parameters </a:t>
              </a:r>
              <a:r>
                <a:rPr lang="en-US" dirty="0" err="1" smtClean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redux</a:t>
              </a:r>
              <a:r>
                <a:rPr lang="en-US" dirty="0" smtClean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 (1-4)</a:t>
              </a:r>
              <a:endParaRPr lang="en-US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88884" y="5628878"/>
              <a:ext cx="4147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 Neue Light"/>
                  <a:cs typeface="Helvetica Neue Light"/>
                </a:rPr>
                <a:t>linear combo of </a:t>
              </a:r>
              <a:r>
                <a:rPr lang="en-US" i="1" dirty="0" err="1" smtClean="0">
                  <a:latin typeface="Helvetica Neue Light"/>
                  <a:cs typeface="Helvetica Neue Light"/>
                </a:rPr>
                <a:t>ab</a:t>
              </a:r>
              <a:r>
                <a:rPr lang="en-US" i="1" dirty="0" smtClean="0">
                  <a:latin typeface="Helvetica Neue Light"/>
                  <a:cs typeface="Helvetica Neue Light"/>
                </a:rPr>
                <a:t> initio</a:t>
              </a:r>
              <a:r>
                <a:rPr lang="en-US" dirty="0" smtClean="0">
                  <a:latin typeface="Helvetica Neue Light"/>
                  <a:cs typeface="Helvetica Neue Light"/>
                </a:rPr>
                <a:t> </a:t>
              </a:r>
              <a:r>
                <a:rPr lang="en-US" dirty="0" err="1" smtClean="0">
                  <a:latin typeface="Helvetica Neue Light"/>
                  <a:cs typeface="Helvetica Neue Light"/>
                </a:rPr>
                <a:t>calcs</a:t>
              </a:r>
              <a:r>
                <a:rPr lang="en-US" dirty="0" smtClean="0">
                  <a:latin typeface="Helvetica Neue Light"/>
                  <a:cs typeface="Helvetica Neue Light"/>
                </a:rPr>
                <a:t> (torsion energy profiles) and classical MD </a:t>
              </a:r>
              <a:r>
                <a:rPr lang="en-US" dirty="0" err="1" smtClean="0">
                  <a:latin typeface="Helvetica Neue Light"/>
                  <a:cs typeface="Helvetica Neue Light"/>
                </a:rPr>
                <a:t>sims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2217978" y="5132215"/>
              <a:ext cx="355893" cy="411998"/>
            </a:xfrm>
            <a:prstGeom prst="downArrow">
              <a:avLst/>
            </a:prstGeom>
            <a:solidFill>
              <a:srgbClr val="FF0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00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72101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Fixed-charge FF successes (bonded)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pic>
        <p:nvPicPr>
          <p:cNvPr id="4" name="Picture 3" descr="VAL-ild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7" y="752730"/>
            <a:ext cx="8575146" cy="2858382"/>
          </a:xfrm>
          <a:prstGeom prst="rect">
            <a:avLst/>
          </a:prstGeom>
        </p:spPr>
      </p:pic>
      <p:pic>
        <p:nvPicPr>
          <p:cNvPr id="5" name="Picture 4" descr="VAL-asym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/>
          <a:stretch/>
        </p:blipFill>
        <p:spPr>
          <a:xfrm>
            <a:off x="3028473" y="752730"/>
            <a:ext cx="5831100" cy="2858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" y="6516470"/>
            <a:ext cx="91440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 smtClean="0">
                <a:latin typeface="Helvetica Neue Light"/>
                <a:cs typeface="Helvetica Neue Light"/>
              </a:rPr>
              <a:t>L-P Wang et al. </a:t>
            </a:r>
            <a:r>
              <a:rPr lang="en-US" sz="1200" i="1" dirty="0" smtClean="0">
                <a:latin typeface="Helvetica Neue Light"/>
                <a:cs typeface="Helvetica Neue Light"/>
              </a:rPr>
              <a:t>J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Phys</a:t>
            </a:r>
            <a:r>
              <a:rPr lang="en-US" sz="1200" i="1" dirty="0" smtClean="0">
                <a:latin typeface="Helvetica Neue Light"/>
                <a:cs typeface="Helvetica Neue Light"/>
              </a:rPr>
              <a:t>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Chem</a:t>
            </a:r>
            <a:r>
              <a:rPr lang="en-US" sz="1200" i="1" dirty="0" smtClean="0">
                <a:latin typeface="Helvetica Neue Light"/>
                <a:cs typeface="Helvetica Neue Light"/>
              </a:rPr>
              <a:t> B</a:t>
            </a:r>
            <a:r>
              <a:rPr lang="en-US" sz="1200" dirty="0" smtClean="0">
                <a:latin typeface="Helvetica Neue Light"/>
                <a:cs typeface="Helvetica Neue Light"/>
              </a:rPr>
              <a:t> (2017)</a:t>
            </a:r>
            <a:r>
              <a:rPr lang="en-US" sz="1200" i="1" dirty="0" smtClean="0">
                <a:latin typeface="Helvetica Neue Light"/>
                <a:cs typeface="Helvetica Neue Light"/>
              </a:rPr>
              <a:t>.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4100" y="3472957"/>
            <a:ext cx="129540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sz="1400" i="1" dirty="0">
                <a:latin typeface="Helvetica Neue Light"/>
                <a:cs typeface="Helvetica Neue Light"/>
              </a:rPr>
              <a:t>φ</a:t>
            </a:r>
            <a:r>
              <a:rPr lang="en-US" sz="1400" dirty="0" smtClean="0">
                <a:latin typeface="Helvetica Neue Light"/>
                <a:cs typeface="Helvetica Neue Light"/>
              </a:rPr>
              <a:t> (degrees)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08529" y="2037857"/>
            <a:ext cx="129540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l-GR" sz="1400" i="1" dirty="0">
                <a:latin typeface="Helvetica Neue Light"/>
                <a:cs typeface="Helvetica Neue Light"/>
              </a:rPr>
              <a:t>ψ</a:t>
            </a:r>
            <a:r>
              <a:rPr lang="en-US" sz="1400" dirty="0" smtClean="0">
                <a:latin typeface="Helvetica Neue Light"/>
                <a:cs typeface="Helvetica Neue Light"/>
              </a:rPr>
              <a:t> (degrees)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87179" y="2037857"/>
            <a:ext cx="129540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081783" y="2037857"/>
            <a:ext cx="172576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QM Energy (kcal/</a:t>
            </a:r>
            <a:r>
              <a:rPr lang="en-US" sz="1400" dirty="0" err="1" smtClean="0">
                <a:latin typeface="Helvetica Neue Light"/>
                <a:cs typeface="Helvetica Neue Light"/>
              </a:rPr>
              <a:t>mol</a:t>
            </a:r>
            <a:r>
              <a:rPr lang="en-US" sz="1400" dirty="0" smtClean="0">
                <a:latin typeface="Helvetica Neue Light"/>
                <a:cs typeface="Helvetica Neue Light"/>
              </a:rPr>
              <a:t>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7907793" y="2037857"/>
            <a:ext cx="172576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∆ MM-QM (kcal/</a:t>
            </a:r>
            <a:r>
              <a:rPr lang="en-US" sz="1400" dirty="0" err="1" smtClean="0">
                <a:latin typeface="Helvetica Neue Light"/>
                <a:cs typeface="Helvetica Neue Light"/>
              </a:rPr>
              <a:t>mol</a:t>
            </a:r>
            <a:r>
              <a:rPr lang="en-US" sz="1400" dirty="0" smtClean="0">
                <a:latin typeface="Helvetica Neue Light"/>
                <a:cs typeface="Helvetica Neue Light"/>
              </a:rPr>
              <a:t>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377517" y="2037857"/>
            <a:ext cx="129540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945047" y="2037857"/>
            <a:ext cx="1725760" cy="21544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MM Energy (kcal/</a:t>
            </a:r>
            <a:r>
              <a:rPr lang="en-US" sz="1400" dirty="0" err="1" smtClean="0">
                <a:latin typeface="Helvetica Neue Light"/>
                <a:cs typeface="Helvetica Neue Light"/>
              </a:rPr>
              <a:t>mol</a:t>
            </a:r>
            <a:r>
              <a:rPr lang="en-US" sz="1400" dirty="0" smtClean="0">
                <a:latin typeface="Helvetica Neue Light"/>
                <a:cs typeface="Helvetica Neue Light"/>
              </a:rPr>
              <a:t>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1102" y="646462"/>
            <a:ext cx="4806241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Before Optimization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1102" y="3589886"/>
            <a:ext cx="4806241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After Optimization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03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1.11022E-16 0.4488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vap_rmse_comparison_v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1" y="1500418"/>
            <a:ext cx="3962400" cy="381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553" y="141481"/>
            <a:ext cx="79245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Fixed-charge FF successes (</a:t>
            </a:r>
            <a:r>
              <a:rPr lang="en-US" sz="3200" dirty="0" err="1" smtClean="0">
                <a:latin typeface="Helvetica Neue Medium"/>
                <a:cs typeface="Helvetica Neue Medium"/>
              </a:rPr>
              <a:t>nonbonded</a:t>
            </a:r>
            <a:r>
              <a:rPr lang="en-US" sz="3200" dirty="0" smtClean="0">
                <a:latin typeface="Helvetica Neue Medium"/>
                <a:cs typeface="Helvetica Neue Medium"/>
              </a:rPr>
              <a:t>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1282" y="6515931"/>
            <a:ext cx="3619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DE Chapman, et al. </a:t>
            </a:r>
            <a:r>
              <a:rPr lang="en-US" sz="1200" i="1" dirty="0" smtClean="0">
                <a:latin typeface="Helvetica Neue Light"/>
                <a:cs typeface="Helvetica Neue Light"/>
              </a:rPr>
              <a:t>J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Chem</a:t>
            </a:r>
            <a:r>
              <a:rPr lang="en-US" sz="1200" i="1" dirty="0" smtClean="0">
                <a:latin typeface="Helvetica Neue Light"/>
                <a:cs typeface="Helvetica Neue Light"/>
              </a:rPr>
              <a:t> Theory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Comput</a:t>
            </a:r>
            <a:r>
              <a:rPr lang="en-US" sz="1200" i="1" dirty="0" smtClean="0">
                <a:latin typeface="Helvetica Neue Light"/>
                <a:cs typeface="Helvetica Neue Light"/>
              </a:rPr>
              <a:t> </a:t>
            </a:r>
            <a:r>
              <a:rPr lang="en-US" sz="1200" dirty="0" smtClean="0">
                <a:latin typeface="Helvetica Neue Light"/>
                <a:cs typeface="Helvetica Neue Light"/>
              </a:rPr>
              <a:t>(2014).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49842" y="4014258"/>
            <a:ext cx="342447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ensity_rmse_comparison_v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2" y="1577217"/>
            <a:ext cx="40862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0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7408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Fixed-charge FF successes (</a:t>
            </a:r>
            <a:r>
              <a:rPr lang="en-US" sz="3200" dirty="0" err="1" smtClean="0">
                <a:latin typeface="Helvetica Neue Medium"/>
                <a:cs typeface="Helvetica Neue Medium"/>
              </a:rPr>
              <a:t>e’rybody</a:t>
            </a:r>
            <a:r>
              <a:rPr lang="en-US" sz="3200" dirty="0" smtClean="0">
                <a:latin typeface="Helvetica Neue Medium"/>
                <a:cs typeface="Helvetica Neue Medium"/>
              </a:rPr>
              <a:t>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4556" y="6515931"/>
            <a:ext cx="2174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H Nguyen, et al. </a:t>
            </a:r>
            <a:r>
              <a:rPr lang="en-US" sz="1200" i="1" dirty="0" smtClean="0">
                <a:latin typeface="Helvetica Neue Light"/>
                <a:cs typeface="Helvetica Neue Light"/>
              </a:rPr>
              <a:t>JACS </a:t>
            </a:r>
            <a:r>
              <a:rPr lang="en-US" sz="1200" dirty="0" smtClean="0">
                <a:latin typeface="Helvetica Neue Light"/>
                <a:cs typeface="Helvetica Neue Light"/>
              </a:rPr>
              <a:t>(2014).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pic>
        <p:nvPicPr>
          <p:cNvPr id="2" name="Picture 1" descr="simmerlin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" y="1190421"/>
            <a:ext cx="6537960" cy="1892808"/>
          </a:xfrm>
          <a:prstGeom prst="rect">
            <a:avLst/>
          </a:prstGeom>
        </p:spPr>
      </p:pic>
      <p:pic>
        <p:nvPicPr>
          <p:cNvPr id="7" name="Picture 6" descr="simmerlin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56" y="3489621"/>
            <a:ext cx="6571488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9900" y="1023626"/>
            <a:ext cx="8204200" cy="4493528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Helvetica Neue Light"/>
                <a:cs typeface="Helvetica Neue Light"/>
              </a:rPr>
              <a:t>Classical force fields have been able to successfully provide an atomistic description of a wide variety of chemical phenomena</a:t>
            </a:r>
          </a:p>
          <a:p>
            <a:pPr marL="622300" lvl="1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Fixed-charge FFs have been (shockingly) useful…</a:t>
            </a:r>
          </a:p>
          <a:p>
            <a:pPr lvl="1" indent="169863">
              <a:spcAft>
                <a:spcPts val="1200"/>
              </a:spcAft>
            </a:pPr>
            <a:r>
              <a:rPr lang="en-US" sz="2000" dirty="0" smtClean="0">
                <a:latin typeface="Helvetica Neue Light"/>
                <a:cs typeface="Helvetica Neue Light"/>
              </a:rPr>
              <a:t>…but limitations ultimately motivate move to </a:t>
            </a:r>
            <a:r>
              <a:rPr lang="en-US" sz="2000" dirty="0" smtClean="0">
                <a:latin typeface="Helvetica Neue Light"/>
                <a:cs typeface="Helvetica Neue Light"/>
              </a:rPr>
              <a:t>polarizable FFs</a:t>
            </a:r>
            <a:endParaRPr lang="en-US" sz="2000" dirty="0" smtClean="0">
              <a:latin typeface="Helvetica Neue Light"/>
              <a:cs typeface="Helvetica Neue Light"/>
            </a:endParaRP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Helvetica Neue Light"/>
                <a:cs typeface="Helvetica Neue Light"/>
              </a:rPr>
              <a:t>Challenges/opportunities going forward:</a:t>
            </a:r>
          </a:p>
          <a:p>
            <a:pPr marL="622300" lvl="1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What physics to include (e.g., </a:t>
            </a:r>
            <a:r>
              <a:rPr lang="en-US" sz="2000" dirty="0" err="1" smtClean="0">
                <a:latin typeface="Helvetica Neue Light"/>
                <a:cs typeface="Helvetica Neue Light"/>
              </a:rPr>
              <a:t>polarizability</a:t>
            </a:r>
            <a:r>
              <a:rPr lang="en-US" sz="2000" dirty="0" smtClean="0">
                <a:latin typeface="Helvetica Neue Light"/>
                <a:cs typeface="Helvetica Neue Light"/>
              </a:rPr>
              <a:t>, charge penetration)</a:t>
            </a:r>
          </a:p>
          <a:p>
            <a:pPr marL="622300" lvl="1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Functional forms</a:t>
            </a:r>
          </a:p>
          <a:p>
            <a:pPr marL="622300" lvl="1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New algorithms to increase </a:t>
            </a:r>
            <a:r>
              <a:rPr lang="en-US" sz="2000" dirty="0" smtClean="0">
                <a:latin typeface="Helvetica Neue Medium"/>
                <a:cs typeface="Helvetica Neue Medium"/>
              </a:rPr>
              <a:t>speed</a:t>
            </a:r>
            <a:r>
              <a:rPr lang="en-US" sz="2000" dirty="0" smtClean="0">
                <a:latin typeface="Helvetica Neue Light"/>
                <a:cs typeface="Helvetica Neue Light"/>
              </a:rPr>
              <a:t> </a:t>
            </a:r>
            <a:r>
              <a:rPr lang="en-US" sz="2000" dirty="0" smtClean="0">
                <a:latin typeface="Helvetica Neue Light"/>
                <a:cs typeface="Helvetica Neue Light"/>
              </a:rPr>
              <a:t>and/or </a:t>
            </a:r>
            <a:r>
              <a:rPr lang="en-US" sz="2000" dirty="0" smtClean="0">
                <a:latin typeface="Helvetica Neue Medium"/>
                <a:cs typeface="Helvetica Neue Medium"/>
              </a:rPr>
              <a:t>sampling</a:t>
            </a:r>
            <a:endParaRPr lang="en-US" sz="2000" dirty="0" smtClean="0">
              <a:latin typeface="Helvetica Neue Light"/>
              <a:cs typeface="Helvetica Neue Light"/>
            </a:endParaRPr>
          </a:p>
          <a:p>
            <a:pPr marL="622300" lvl="1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Parameterization strategies and data</a:t>
            </a:r>
            <a:endParaRPr lang="en-US" sz="2000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553" y="141481"/>
            <a:ext cx="65555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Conclusions and future directions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806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788" y="704548"/>
            <a:ext cx="5854299" cy="59873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41726" y="2699391"/>
            <a:ext cx="1713675" cy="738654"/>
          </a:xfrm>
          <a:prstGeom prst="rect">
            <a:avLst/>
          </a:prstGeom>
          <a:noFill/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Helvetica Light"/>
                <a:cs typeface="Helvetica Light"/>
              </a:rPr>
              <a:t>100 </a:t>
            </a:r>
            <a:r>
              <a:rPr lang="en-US" sz="1400" dirty="0" err="1" smtClean="0">
                <a:latin typeface="Helvetica Light"/>
                <a:cs typeface="Helvetica Light"/>
              </a:rPr>
              <a:t>ps</a:t>
            </a:r>
            <a:r>
              <a:rPr lang="en-US" sz="1400" dirty="0" smtClean="0">
                <a:latin typeface="Helvetica Light"/>
                <a:cs typeface="Helvetica Light"/>
              </a:rPr>
              <a:t>, 100 </a:t>
            </a:r>
            <a:r>
              <a:rPr lang="en-US" sz="1400" dirty="0">
                <a:latin typeface="Helvetica Light"/>
                <a:cs typeface="Helvetica Light"/>
              </a:rPr>
              <a:t>atoms: fast chemical reactions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9741" y="1352723"/>
            <a:ext cx="1613919" cy="523210"/>
          </a:xfrm>
          <a:prstGeom prst="rect">
            <a:avLst/>
          </a:prstGeom>
          <a:noFill/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>
                <a:latin typeface="Helvetica Light"/>
                <a:cs typeface="Helvetica Light"/>
              </a:rPr>
              <a:t>100 </a:t>
            </a:r>
            <a:r>
              <a:rPr lang="en-US" sz="1400" dirty="0" err="1">
                <a:latin typeface="Helvetica Light"/>
                <a:cs typeface="Helvetica Light"/>
              </a:rPr>
              <a:t>fs</a:t>
            </a:r>
            <a:r>
              <a:rPr lang="en-US" sz="1400" dirty="0">
                <a:latin typeface="Helvetica Light"/>
                <a:cs typeface="Helvetica Light"/>
              </a:rPr>
              <a:t>, 30 atoms: photochemistry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7615" y="3891033"/>
            <a:ext cx="2084534" cy="738654"/>
          </a:xfrm>
          <a:prstGeom prst="rect">
            <a:avLst/>
          </a:prstGeom>
          <a:noFill/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Helvetica Light"/>
                <a:cs typeface="Helvetica Light"/>
              </a:rPr>
              <a:t>1</a:t>
            </a:r>
            <a:r>
              <a:rPr lang="el-GR" sz="1400" dirty="0" smtClean="0">
                <a:latin typeface="Helvetica Light"/>
                <a:cs typeface="Helvetica Light"/>
              </a:rPr>
              <a:t>μ</a:t>
            </a:r>
            <a:r>
              <a:rPr lang="en-US" sz="1400" dirty="0" smtClean="0">
                <a:latin typeface="Helvetica Light"/>
                <a:cs typeface="Helvetica Light"/>
              </a:rPr>
              <a:t>s</a:t>
            </a:r>
            <a:r>
              <a:rPr lang="en-US" sz="1400" dirty="0">
                <a:latin typeface="Helvetica Light"/>
                <a:cs typeface="Helvetica Light"/>
              </a:rPr>
              <a:t>-1ms, 100k atoms: protein dynamics, </a:t>
            </a:r>
            <a:br>
              <a:rPr lang="en-US" sz="1400" dirty="0">
                <a:latin typeface="Helvetica Light"/>
                <a:cs typeface="Helvetica Light"/>
              </a:rPr>
            </a:br>
            <a:r>
              <a:rPr lang="en-US" sz="1400" dirty="0">
                <a:latin typeface="Helvetica Light"/>
                <a:cs typeface="Helvetica Light"/>
              </a:rPr>
              <a:t>drug binding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5753" y="4888149"/>
            <a:ext cx="2136153" cy="738654"/>
          </a:xfrm>
          <a:prstGeom prst="rect">
            <a:avLst/>
          </a:prstGeom>
          <a:noFill/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>
                <a:latin typeface="Helvetica Light"/>
                <a:cs typeface="Helvetica Light"/>
              </a:rPr>
              <a:t>1 </a:t>
            </a:r>
            <a:r>
              <a:rPr lang="en-US" sz="1400" dirty="0" err="1">
                <a:latin typeface="Helvetica Light"/>
                <a:cs typeface="Helvetica Light"/>
              </a:rPr>
              <a:t>ms</a:t>
            </a:r>
            <a:r>
              <a:rPr lang="en-US" sz="1400" dirty="0">
                <a:latin typeface="Helvetica Light"/>
                <a:cs typeface="Helvetica Light"/>
              </a:rPr>
              <a:t>+, 1 million </a:t>
            </a:r>
            <a:r>
              <a:rPr lang="en-US" sz="1400" dirty="0" smtClean="0">
                <a:latin typeface="Helvetica Light"/>
                <a:cs typeface="Helvetica Light"/>
              </a:rPr>
              <a:t>atoms: folding </a:t>
            </a:r>
            <a:r>
              <a:rPr lang="en-US" sz="1400" dirty="0">
                <a:latin typeface="Helvetica Light"/>
                <a:cs typeface="Helvetica Light"/>
              </a:rPr>
              <a:t>of </a:t>
            </a:r>
            <a:r>
              <a:rPr lang="en-US" sz="1400" dirty="0" smtClean="0">
                <a:latin typeface="Helvetica Light"/>
                <a:cs typeface="Helvetica Light"/>
              </a:rPr>
              <a:t>large proteins</a:t>
            </a:r>
            <a:r>
              <a:rPr lang="en-US" sz="1400" dirty="0">
                <a:latin typeface="Helvetica Light"/>
                <a:cs typeface="Helvetica Light"/>
              </a:rPr>
              <a:t>, virus capsids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1448" y="1023626"/>
            <a:ext cx="2696497" cy="4985971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latin typeface="Helvetica Neue Light"/>
                <a:cs typeface="Helvetica Neue Light"/>
              </a:rPr>
              <a:t>Computer </a:t>
            </a:r>
            <a:r>
              <a:rPr lang="en-US" dirty="0">
                <a:latin typeface="Helvetica Neue Light"/>
                <a:cs typeface="Helvetica Neue Light"/>
              </a:rPr>
              <a:t>simulations of molecules span a wide range of resolutions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latin typeface="Helvetica Neue Light"/>
                <a:cs typeface="Helvetica Neue Light"/>
              </a:rPr>
              <a:t>More </a:t>
            </a:r>
            <a:r>
              <a:rPr lang="en-US" dirty="0">
                <a:latin typeface="Helvetica Neue Light"/>
                <a:cs typeface="Helvetica Neue Light"/>
              </a:rPr>
              <a:t>detailed theories can describe complex phenomena and offer higher accuracy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latin typeface="Helvetica Neue Light"/>
                <a:cs typeface="Helvetica Neue Light"/>
              </a:rPr>
              <a:t>Less </a:t>
            </a:r>
            <a:r>
              <a:rPr lang="en-US" dirty="0">
                <a:latin typeface="Helvetica Neue Light"/>
                <a:cs typeface="Helvetica Neue Light"/>
              </a:rPr>
              <a:t>detailed theories allow for simulation of larger </a:t>
            </a:r>
            <a:r>
              <a:rPr lang="en-US" dirty="0" smtClean="0">
                <a:latin typeface="Helvetica Neue Light"/>
                <a:cs typeface="Helvetica Neue Light"/>
              </a:rPr>
              <a:t>systems/longer </a:t>
            </a:r>
            <a:r>
              <a:rPr lang="en-US" dirty="0">
                <a:latin typeface="Helvetica Neue Light"/>
                <a:cs typeface="Helvetica Neue Light"/>
              </a:rPr>
              <a:t>timescales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>
                <a:latin typeface="Helvetica Neue Light"/>
                <a:cs typeface="Helvetica Neue Light"/>
              </a:rPr>
              <a:t>Empirical </a:t>
            </a:r>
            <a:r>
              <a:rPr lang="en-US" dirty="0">
                <a:latin typeface="Helvetica Neue Light"/>
                <a:cs typeface="Helvetica Neue Light"/>
              </a:rPr>
              <a:t>force fields are the method of choice in the simulation of biomolecules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553" y="141481"/>
            <a:ext cx="89566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A bird’s eye view of computational chemistry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6230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51009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The Schrödinger equation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076780"/>
              </p:ext>
            </p:extLst>
          </p:nvPr>
        </p:nvGraphicFramePr>
        <p:xfrm>
          <a:off x="685800" y="3576638"/>
          <a:ext cx="7775575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3" imgW="4610100" imgH="584200" progId="Equation.DSMT4">
                  <p:embed/>
                </p:oleObj>
              </mc:Choice>
              <mc:Fallback>
                <p:oleObj name="Equation" r:id="rId3" imgW="46101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576638"/>
                        <a:ext cx="7775575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70640" y="984391"/>
            <a:ext cx="8602720" cy="95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  <a:t>All ground-state quantum chemistry is based on the </a:t>
            </a:r>
            <a:b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</a:br>
            <a: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  <a:t>time-independent </a:t>
            </a:r>
            <a:r>
              <a:rPr lang="en-US" sz="2800" dirty="0" smtClean="0">
                <a:latin typeface="Helvetica Neue Light"/>
                <a:ea typeface="STXingkai" pitchFamily="2" charset="-122"/>
                <a:cs typeface="Helvetica Neue Light"/>
              </a:rPr>
              <a:t>Schrödinger equation:</a:t>
            </a:r>
            <a:endParaRPr lang="en-US" sz="2800" dirty="0">
              <a:latin typeface="Helvetica Neue Light"/>
              <a:ea typeface="STXingkai" pitchFamily="2" charset="-122"/>
              <a:cs typeface="Helvetica Neue Light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122847"/>
              </p:ext>
            </p:extLst>
          </p:nvPr>
        </p:nvGraphicFramePr>
        <p:xfrm>
          <a:off x="3430588" y="1915774"/>
          <a:ext cx="22844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5" imgW="635000" imgH="190500" progId="Equation.DSMT4">
                  <p:embed/>
                </p:oleObj>
              </mc:Choice>
              <mc:Fallback>
                <p:oleObj name="Equation" r:id="rId5" imgW="6350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1915774"/>
                        <a:ext cx="22844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894579"/>
              </p:ext>
            </p:extLst>
          </p:nvPr>
        </p:nvGraphicFramePr>
        <p:xfrm>
          <a:off x="3151188" y="2706206"/>
          <a:ext cx="28416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7" imgW="952500" imgH="279400" progId="Equation.DSMT4">
                  <p:embed/>
                </p:oleObj>
              </mc:Choice>
              <mc:Fallback>
                <p:oleObj name="Equation" r:id="rId7" imgW="9525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88" y="2706206"/>
                        <a:ext cx="28416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162756" y="2768860"/>
            <a:ext cx="1285891" cy="606232"/>
            <a:chOff x="3162756" y="2768860"/>
            <a:chExt cx="1285891" cy="606232"/>
          </a:xfrm>
        </p:grpSpPr>
        <p:sp>
          <p:nvSpPr>
            <p:cNvPr id="15" name="Oval 14"/>
            <p:cNvSpPr/>
            <p:nvPr/>
          </p:nvSpPr>
          <p:spPr>
            <a:xfrm>
              <a:off x="3162756" y="2768860"/>
              <a:ext cx="606232" cy="6062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5" rIns="91428" bIns="45715" rtlCol="0" anchor="ctr"/>
            <a:lstStyle/>
            <a:p>
              <a:pPr algn="ctr"/>
              <a:endParaRPr lang="en-US">
                <a:latin typeface="Helvetica Neue Light"/>
                <a:cs typeface="Helvetica Neue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882831" y="2809276"/>
              <a:ext cx="565816" cy="565816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5" rIns="91428" bIns="45715" rtlCol="0" anchor="ctr"/>
            <a:lstStyle/>
            <a:p>
              <a:pPr algn="ctr"/>
              <a:endParaRPr lang="en-US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3235" y="3634864"/>
            <a:ext cx="4870226" cy="924436"/>
            <a:chOff x="773235" y="3634864"/>
            <a:chExt cx="4870226" cy="924436"/>
          </a:xfrm>
        </p:grpSpPr>
        <p:sp>
          <p:nvSpPr>
            <p:cNvPr id="16" name="Oval 15"/>
            <p:cNvSpPr/>
            <p:nvPr/>
          </p:nvSpPr>
          <p:spPr>
            <a:xfrm>
              <a:off x="773235" y="3634864"/>
              <a:ext cx="898473" cy="8984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5" rIns="91428" bIns="45715" rtlCol="0" anchor="ctr"/>
            <a:lstStyle/>
            <a:p>
              <a:pPr algn="ctr"/>
              <a:endParaRPr lang="en-US">
                <a:latin typeface="Helvetica Neue Light"/>
                <a:cs typeface="Helvetica Neue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797053" y="3636902"/>
              <a:ext cx="3846408" cy="92239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5" rIns="91428" bIns="45715" rtlCol="0" anchor="ctr"/>
            <a:lstStyle/>
            <a:p>
              <a:pPr algn="ctr"/>
              <a:endParaRPr lang="en-US">
                <a:latin typeface="Helvetica Neue Light"/>
                <a:cs typeface="Helvetica Neue Light"/>
              </a:endParaRPr>
            </a:p>
          </p:txBody>
        </p:sp>
      </p:grp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95617" y="4629721"/>
            <a:ext cx="8936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Kinetic energy </a:t>
            </a:r>
            <a:b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</a:b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operator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335600" y="4629721"/>
            <a:ext cx="1013567" cy="6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Helvetica Neue Light"/>
                <a:ea typeface="STXingkai" pitchFamily="2" charset="-122"/>
                <a:cs typeface="Helvetica Neue Light"/>
              </a:rPr>
              <a:t>Electron-nuclear </a:t>
            </a: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/>
            </a:r>
            <a:b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</a:b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attraction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4390582" y="4629721"/>
            <a:ext cx="1252879" cy="6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Helvetica Neue Light"/>
                <a:ea typeface="STXingkai" pitchFamily="2" charset="-122"/>
                <a:cs typeface="Helvetica Neue Light"/>
              </a:rPr>
              <a:t>Electron-electron</a:t>
            </a: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/>
            </a:r>
            <a:b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</a:b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repulsion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272712" y="4924833"/>
            <a:ext cx="12528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Electron </a:t>
            </a:r>
            <a:r>
              <a:rPr lang="en-US" sz="1200" dirty="0" err="1">
                <a:latin typeface="Helvetica Neue Light"/>
                <a:ea typeface="STXingkai" pitchFamily="2" charset="-122"/>
                <a:cs typeface="Helvetica Neue Light"/>
              </a:rPr>
              <a:t>wavefunction</a:t>
            </a:r>
            <a:endParaRPr lang="en-US" sz="1200" dirty="0">
              <a:latin typeface="Helvetica Neue Light"/>
              <a:ea typeface="STXingkai" pitchFamily="2" charset="-122"/>
              <a:cs typeface="Helvetica Neue Ligh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7296922" y="4924833"/>
            <a:ext cx="12528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Electronic</a:t>
            </a:r>
            <a:b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</a:b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energy</a:t>
            </a: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7402587" y="4240654"/>
            <a:ext cx="520772" cy="684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60952" y="4279903"/>
            <a:ext cx="848587" cy="692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921749" y="4267203"/>
            <a:ext cx="917203" cy="704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83093" y="5478051"/>
            <a:ext cx="3975169" cy="1200318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Helvetica Neue Medium"/>
                <a:cs typeface="Helvetica Neue Medium"/>
              </a:rPr>
              <a:t>Born-Oppenheimer approximation: </a:t>
            </a:r>
            <a:r>
              <a:rPr lang="en-US" dirty="0" smtClean="0">
                <a:latin typeface="Helvetica Neue Light"/>
                <a:cs typeface="Helvetica Neue Light"/>
              </a:rPr>
              <a:t>when solving for the electronic </a:t>
            </a:r>
            <a:r>
              <a:rPr lang="en-US" dirty="0" err="1" smtClean="0">
                <a:latin typeface="Helvetica Neue Light"/>
                <a:cs typeface="Helvetica Neue Light"/>
              </a:rPr>
              <a:t>wavefunction</a:t>
            </a:r>
            <a:r>
              <a:rPr lang="en-US" dirty="0" smtClean="0">
                <a:latin typeface="Helvetica Neue Light"/>
                <a:cs typeface="Helvetica Neue Light"/>
              </a:rPr>
              <a:t>, treat nuclei as static external potentials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1899295" y="4629721"/>
            <a:ext cx="1252879" cy="73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Helvetica Neue Light"/>
                <a:ea typeface="STXingkai" pitchFamily="2" charset="-122"/>
                <a:cs typeface="Helvetica Neue Light"/>
              </a:rPr>
              <a:t> </a:t>
            </a:r>
            <a:r>
              <a:rPr lang="en-US" sz="1200" dirty="0" smtClean="0">
                <a:latin typeface="Helvetica Neue Light"/>
                <a:ea typeface="STXingkai" pitchFamily="2" charset="-122"/>
                <a:cs typeface="Helvetica Neue Light"/>
              </a:rPr>
              <a:t>Nuclear repulsion</a:t>
            </a:r>
          </a:p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Helvetica Neue Light"/>
                <a:ea typeface="STXingkai" pitchFamily="2" charset="-122"/>
                <a:cs typeface="Helvetica Neue Light"/>
              </a:rPr>
              <a:t>…just a number</a:t>
            </a:r>
            <a:endParaRPr lang="en-US" sz="1200" dirty="0">
              <a:latin typeface="Helvetica Neue Light"/>
              <a:ea typeface="STXingkai" pitchFamily="2" charset="-122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84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75071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Useful results from quantum chemistry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pic>
        <p:nvPicPr>
          <p:cNvPr id="3" name="Picture 3" descr="C:\Users\leeping\Downloads\F3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73" y="1342363"/>
            <a:ext cx="2445718" cy="218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024" y="1339826"/>
            <a:ext cx="3752169" cy="4955192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900" dirty="0" smtClean="0">
                <a:latin typeface="Helvetica Neue Medium"/>
                <a:cs typeface="Helvetica Neue Medium"/>
              </a:rPr>
              <a:t>Electronic </a:t>
            </a:r>
            <a:r>
              <a:rPr lang="en-US" sz="1900" dirty="0">
                <a:latin typeface="Helvetica Neue Medium"/>
                <a:cs typeface="Helvetica Neue Medium"/>
              </a:rPr>
              <a:t>structure</a:t>
            </a:r>
          </a:p>
          <a:p>
            <a:pPr>
              <a:spcAft>
                <a:spcPts val="1200"/>
              </a:spcAft>
            </a:pPr>
            <a:r>
              <a:rPr lang="en-US" sz="1900" dirty="0">
                <a:latin typeface="Helvetica Neue Light"/>
                <a:cs typeface="Helvetica Neue Light"/>
              </a:rPr>
              <a:t>Molecular orbitals can provide a detailed explanation of reaction mechanisms</a:t>
            </a:r>
          </a:p>
          <a:p>
            <a:pPr>
              <a:spcAft>
                <a:spcPts val="1200"/>
              </a:spcAft>
            </a:pPr>
            <a:r>
              <a:rPr lang="en-US" sz="1900" dirty="0" smtClean="0">
                <a:latin typeface="Helvetica Neue Medium"/>
                <a:cs typeface="Helvetica Neue Medium"/>
              </a:rPr>
              <a:t>Spectra</a:t>
            </a:r>
            <a:endParaRPr lang="en-US" sz="1900" dirty="0">
              <a:latin typeface="Helvetica Neue Medium"/>
              <a:cs typeface="Helvetica Neue Medium"/>
            </a:endParaRPr>
          </a:p>
          <a:p>
            <a:pPr>
              <a:spcAft>
                <a:spcPts val="1200"/>
              </a:spcAft>
            </a:pPr>
            <a:r>
              <a:rPr lang="en-US" sz="1900" dirty="0">
                <a:latin typeface="Helvetica Neue Light"/>
                <a:cs typeface="Helvetica Neue Light"/>
              </a:rPr>
              <a:t>Computing spectra helps us compare with experiment and study molecular interactions with light (may require </a:t>
            </a:r>
            <a:r>
              <a:rPr lang="en-US" sz="1900" i="1" dirty="0">
                <a:latin typeface="Helvetica Neue Light"/>
                <a:cs typeface="Helvetica Neue Light"/>
              </a:rPr>
              <a:t>time-dependent </a:t>
            </a:r>
            <a:r>
              <a:rPr lang="en-US" sz="1900" dirty="0">
                <a:latin typeface="Helvetica Neue Light"/>
                <a:cs typeface="Helvetica Neue Light"/>
              </a:rPr>
              <a:t>calculations for electrons)</a:t>
            </a:r>
          </a:p>
          <a:p>
            <a:pPr>
              <a:spcAft>
                <a:spcPts val="1200"/>
              </a:spcAft>
            </a:pPr>
            <a:r>
              <a:rPr lang="en-US" sz="1900" dirty="0" smtClean="0">
                <a:latin typeface="Helvetica Neue Medium"/>
                <a:cs typeface="Helvetica Neue Medium"/>
              </a:rPr>
              <a:t>Potential </a:t>
            </a:r>
            <a:r>
              <a:rPr lang="en-US" sz="1900" dirty="0">
                <a:latin typeface="Helvetica Neue Medium"/>
                <a:cs typeface="Helvetica Neue Medium"/>
              </a:rPr>
              <a:t>energy surface</a:t>
            </a:r>
          </a:p>
          <a:p>
            <a:pPr>
              <a:spcAft>
                <a:spcPts val="1200"/>
              </a:spcAft>
            </a:pPr>
            <a:r>
              <a:rPr lang="en-US" sz="1900" dirty="0">
                <a:latin typeface="Helvetica Neue Light"/>
                <a:cs typeface="Helvetica Neue Light"/>
              </a:rPr>
              <a:t>Evaluating the potential energy and its gradients allows us to simulate how molecules move</a:t>
            </a:r>
          </a:p>
        </p:txBody>
      </p:sp>
      <p:pic>
        <p:nvPicPr>
          <p:cNvPr id="5" name="Picture 5" descr="C:\Users\leeping\Downloads\jp-2011-03387m_0004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19" y="4217090"/>
            <a:ext cx="2302626" cy="18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765622" y="1962668"/>
            <a:ext cx="1892156" cy="3178559"/>
            <a:chOff x="4050" y="1703"/>
            <a:chExt cx="1440" cy="2419"/>
          </a:xfrm>
        </p:grpSpPr>
        <p:pic>
          <p:nvPicPr>
            <p:cNvPr id="7" name="Picture 9" descr="FigureOrbitals cop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50" y="1703"/>
              <a:ext cx="1440" cy="2400"/>
            </a:xfrm>
            <a:prstGeom prst="rect">
              <a:avLst/>
            </a:prstGeom>
            <a:noFill/>
          </p:spPr>
        </p:pic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4836" y="2635"/>
              <a:ext cx="65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 dirty="0">
                  <a:latin typeface="Helvetica Neue Light"/>
                  <a:cs typeface="Helvetica Neue Light"/>
                </a:rPr>
                <a:t>HOMO</a:t>
              </a: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4836" y="3911"/>
              <a:ext cx="65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>
                  <a:latin typeface="Helvetica Neue Light"/>
                  <a:cs typeface="Helvetica Neue Light"/>
                </a:rPr>
                <a:t>LUMO</a:t>
              </a:r>
            </a:p>
          </p:txBody>
        </p:sp>
      </p:grp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6809602" y="3570326"/>
            <a:ext cx="1657078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Helvetica Neue Light"/>
                <a:cs typeface="Helvetica Neue Light"/>
              </a:rPr>
              <a:t>JM </a:t>
            </a:r>
            <a:r>
              <a:rPr lang="en-US" sz="1200" dirty="0" err="1" smtClean="0">
                <a:latin typeface="Helvetica Neue Light"/>
                <a:cs typeface="Helvetica Neue Light"/>
              </a:rPr>
              <a:t>Lenhardt</a:t>
            </a:r>
            <a:r>
              <a:rPr lang="en-US" sz="1200" dirty="0">
                <a:latin typeface="Helvetica Neue Light"/>
                <a:cs typeface="Helvetica Neue Light"/>
              </a:rPr>
              <a:t>, </a:t>
            </a:r>
            <a:r>
              <a:rPr lang="en-US" sz="1200" dirty="0" smtClean="0">
                <a:latin typeface="Helvetica Neue Light"/>
                <a:cs typeface="Helvetica Neue Light"/>
              </a:rPr>
              <a:t>et al. </a:t>
            </a:r>
            <a:r>
              <a:rPr lang="en-US" sz="1200" i="1" dirty="0" smtClean="0">
                <a:latin typeface="Helvetica Neue Light"/>
                <a:cs typeface="Helvetica Neue Light"/>
              </a:rPr>
              <a:t>Science</a:t>
            </a:r>
            <a:r>
              <a:rPr lang="en-US" sz="1200" dirty="0">
                <a:latin typeface="Helvetica Neue Light"/>
                <a:cs typeface="Helvetica Neue Light"/>
              </a:rPr>
              <a:t> </a:t>
            </a:r>
            <a:r>
              <a:rPr lang="en-US" sz="1200" dirty="0" smtClean="0">
                <a:latin typeface="Helvetica Neue Light"/>
                <a:cs typeface="Helvetica Neue Light"/>
              </a:rPr>
              <a:t>(2010).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839364" y="6170664"/>
            <a:ext cx="3545936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Helvetica Neue Light"/>
                <a:cs typeface="Helvetica Neue Light"/>
              </a:rPr>
              <a:t>Yost, </a:t>
            </a:r>
            <a:r>
              <a:rPr lang="en-US" sz="1200" dirty="0" smtClean="0">
                <a:latin typeface="Helvetica Neue Light"/>
                <a:cs typeface="Helvetica Neue Light"/>
              </a:rPr>
              <a:t>Wang, </a:t>
            </a:r>
            <a:r>
              <a:rPr lang="en-US" sz="1200" dirty="0">
                <a:latin typeface="Helvetica Neue Light"/>
                <a:cs typeface="Helvetica Neue Light"/>
              </a:rPr>
              <a:t>and Van </a:t>
            </a:r>
            <a:r>
              <a:rPr lang="en-US" sz="1200" dirty="0" err="1" smtClean="0">
                <a:latin typeface="Helvetica Neue Light"/>
                <a:cs typeface="Helvetica Neue Light"/>
              </a:rPr>
              <a:t>Voorhis</a:t>
            </a:r>
            <a:r>
              <a:rPr lang="en-US" sz="1200" dirty="0">
                <a:latin typeface="Helvetica Neue Light"/>
                <a:cs typeface="Helvetica Neue Light"/>
              </a:rPr>
              <a:t/>
            </a:r>
            <a:br>
              <a:rPr lang="en-US" sz="1200" dirty="0">
                <a:latin typeface="Helvetica Neue Light"/>
                <a:cs typeface="Helvetica Neue Light"/>
              </a:rPr>
            </a:br>
            <a:r>
              <a:rPr lang="en-US" sz="1200" i="1" dirty="0" smtClean="0">
                <a:latin typeface="Helvetica Neue Light"/>
                <a:cs typeface="Helvetica Neue Light"/>
              </a:rPr>
              <a:t>J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Phys</a:t>
            </a:r>
            <a:r>
              <a:rPr lang="en-US" sz="1200" i="1" dirty="0" smtClean="0">
                <a:latin typeface="Helvetica Neue Light"/>
                <a:cs typeface="Helvetica Neue Light"/>
              </a:rPr>
              <a:t>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Chem</a:t>
            </a:r>
            <a:r>
              <a:rPr lang="en-US" sz="1200" i="1" dirty="0" smtClean="0">
                <a:latin typeface="Helvetica Neue Light"/>
                <a:cs typeface="Helvetica Neue Light"/>
              </a:rPr>
              <a:t> B</a:t>
            </a:r>
            <a:r>
              <a:rPr lang="en-US" sz="1200" dirty="0">
                <a:latin typeface="Helvetica Neue Light"/>
                <a:cs typeface="Helvetica Neue Light"/>
              </a:rPr>
              <a:t> </a:t>
            </a:r>
            <a:r>
              <a:rPr lang="en-US" sz="1200" dirty="0" smtClean="0">
                <a:latin typeface="Helvetica Neue Light"/>
                <a:cs typeface="Helvetica Neue Light"/>
              </a:rPr>
              <a:t>(2011).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938732" y="5116260"/>
            <a:ext cx="3545936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Helvetica Neue Light"/>
                <a:cs typeface="Helvetica Neue Light"/>
              </a:rPr>
              <a:t>Wang, </a:t>
            </a:r>
            <a:r>
              <a:rPr lang="en-US" sz="1200" dirty="0" smtClean="0">
                <a:latin typeface="Helvetica Neue Light"/>
                <a:cs typeface="Helvetica Neue Light"/>
              </a:rPr>
              <a:t>Wu, </a:t>
            </a:r>
            <a:r>
              <a:rPr lang="en-US" sz="1200" dirty="0">
                <a:latin typeface="Helvetica Neue Light"/>
                <a:cs typeface="Helvetica Neue Light"/>
              </a:rPr>
              <a:t>and Van Voorhis, </a:t>
            </a:r>
            <a:br>
              <a:rPr lang="en-US" sz="1200" dirty="0">
                <a:latin typeface="Helvetica Neue Light"/>
                <a:cs typeface="Helvetica Neue Light"/>
              </a:rPr>
            </a:br>
            <a:r>
              <a:rPr lang="en-US" sz="1200" i="1" dirty="0" err="1" smtClean="0">
                <a:latin typeface="Helvetica Neue Light"/>
                <a:cs typeface="Helvetica Neue Light"/>
              </a:rPr>
              <a:t>Inorg</a:t>
            </a:r>
            <a:r>
              <a:rPr lang="en-US" sz="1200" i="1" dirty="0" smtClean="0">
                <a:latin typeface="Helvetica Neue Light"/>
                <a:cs typeface="Helvetica Neue Light"/>
              </a:rPr>
              <a:t> </a:t>
            </a:r>
            <a:r>
              <a:rPr lang="en-US" sz="1200" i="1" dirty="0" err="1" smtClean="0">
                <a:latin typeface="Helvetica Neue Light"/>
                <a:cs typeface="Helvetica Neue Light"/>
              </a:rPr>
              <a:t>Chem</a:t>
            </a:r>
            <a:r>
              <a:rPr lang="en-US" sz="1200" dirty="0" smtClean="0">
                <a:latin typeface="Helvetica Neue Light"/>
                <a:cs typeface="Helvetica Neue Light"/>
              </a:rPr>
              <a:t> (2011).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84967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6288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Approximate solutions to the SE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70640" y="749689"/>
            <a:ext cx="8602720" cy="95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latin typeface="Helvetica Neue Light"/>
                <a:ea typeface="STXingkai" pitchFamily="2" charset="-122"/>
                <a:cs typeface="Helvetica Neue Light"/>
              </a:rPr>
              <a:t>Schrödinger’s equation is nearly impossible to solve, so approximate methods are used.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714169"/>
              </p:ext>
            </p:extLst>
          </p:nvPr>
        </p:nvGraphicFramePr>
        <p:xfrm>
          <a:off x="417513" y="1831975"/>
          <a:ext cx="41656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Equation" r:id="rId5" imgW="2946400" imgH="584200" progId="Equation.DSMT4">
                  <p:embed/>
                </p:oleObj>
              </mc:Choice>
              <mc:Fallback>
                <p:oleObj name="Equation" r:id="rId5" imgW="29464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1831975"/>
                        <a:ext cx="4165600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89500" y="1727871"/>
            <a:ext cx="4178300" cy="2769979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latin typeface="Helvetica Neue Light"/>
                <a:cs typeface="Helvetica Neue Light"/>
              </a:rPr>
              <a:t>Electron </a:t>
            </a:r>
            <a:r>
              <a:rPr lang="en-US" b="1" dirty="0">
                <a:latin typeface="Helvetica Neue Light"/>
                <a:cs typeface="Helvetica Neue Light"/>
              </a:rPr>
              <a:t>repulsion</a:t>
            </a:r>
            <a:r>
              <a:rPr lang="en-US" dirty="0">
                <a:latin typeface="Helvetica Neue Light"/>
                <a:cs typeface="Helvetica Neue Light"/>
              </a:rPr>
              <a:t> makes this problem difficult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Helvetica Neue Light"/>
                <a:cs typeface="Helvetica Neue Light"/>
              </a:rPr>
              <a:t>Approach </a:t>
            </a:r>
            <a:r>
              <a:rPr lang="en-US" b="1" dirty="0">
                <a:solidFill>
                  <a:srgbClr val="0070C0"/>
                </a:solidFill>
                <a:latin typeface="Helvetica Neue Light"/>
                <a:cs typeface="Helvetica Neue Light"/>
              </a:rPr>
              <a:t>1</a:t>
            </a:r>
            <a:r>
              <a:rPr lang="en-US" dirty="0">
                <a:latin typeface="Helvetica Neue Light"/>
                <a:cs typeface="Helvetica Neue Light"/>
              </a:rPr>
              <a:t>: Use approximate wavefunction forms </a:t>
            </a:r>
            <a:r>
              <a:rPr lang="en-US" dirty="0" smtClean="0">
                <a:latin typeface="Helvetica Neue Light"/>
                <a:cs typeface="Helvetica Neue Light"/>
              </a:rPr>
              <a:t>(quantum </a:t>
            </a:r>
            <a:r>
              <a:rPr lang="en-US" dirty="0">
                <a:latin typeface="Helvetica Neue Light"/>
                <a:cs typeface="Helvetica Neue Light"/>
              </a:rPr>
              <a:t>chem.)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Helvetica Neue Light"/>
                <a:cs typeface="Helvetica Neue Light"/>
              </a:rPr>
              <a:t>Approach </a:t>
            </a:r>
            <a:r>
              <a:rPr lang="en-US" b="1" dirty="0">
                <a:solidFill>
                  <a:srgbClr val="C00000"/>
                </a:solidFill>
                <a:latin typeface="Helvetica Neue Light"/>
                <a:cs typeface="Helvetica Neue Light"/>
              </a:rPr>
              <a:t>2</a:t>
            </a:r>
            <a:r>
              <a:rPr lang="en-US" dirty="0">
                <a:latin typeface="Helvetica Neue Light"/>
                <a:cs typeface="Helvetica Neue Light"/>
              </a:rPr>
              <a:t>: Use the electron density as the main variable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8000"/>
                </a:solidFill>
                <a:latin typeface="Helvetica Neue Light"/>
                <a:cs typeface="Helvetica Neue Light"/>
              </a:rPr>
              <a:t>Approach </a:t>
            </a:r>
            <a:r>
              <a:rPr lang="en-US" b="1" dirty="0">
                <a:solidFill>
                  <a:srgbClr val="008000"/>
                </a:solidFill>
                <a:latin typeface="Helvetica Neue Light"/>
                <a:cs typeface="Helvetica Neue Light"/>
              </a:rPr>
              <a:t>3</a:t>
            </a:r>
            <a:r>
              <a:rPr lang="en-US" dirty="0">
                <a:latin typeface="Helvetica Neue Light"/>
                <a:cs typeface="Helvetica Neue Light"/>
              </a:rPr>
              <a:t>: Approximate the energy using empirical functions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555205"/>
              </p:ext>
            </p:extLst>
          </p:nvPr>
        </p:nvGraphicFramePr>
        <p:xfrm>
          <a:off x="744538" y="2866115"/>
          <a:ext cx="3719512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Equation" r:id="rId7" imgW="2387600" imgH="1066800" progId="Equation.DSMT4">
                  <p:embed/>
                </p:oleObj>
              </mc:Choice>
              <mc:Fallback>
                <p:oleObj name="Equation" r:id="rId7" imgW="2387600" imgH="106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866115"/>
                        <a:ext cx="3719512" cy="166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702007"/>
              </p:ext>
            </p:extLst>
          </p:nvPr>
        </p:nvGraphicFramePr>
        <p:xfrm>
          <a:off x="1090613" y="5440246"/>
          <a:ext cx="30241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Equation" r:id="rId9" imgW="2019240" imgH="228600" progId="Equation.3">
                  <p:embed/>
                </p:oleObj>
              </mc:Choice>
              <mc:Fallback>
                <p:oleObj name="Equation" r:id="rId9" imgW="2019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5440246"/>
                        <a:ext cx="30241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2660" y="5789486"/>
            <a:ext cx="3900092" cy="830987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C00000"/>
                </a:solidFill>
                <a:latin typeface="Helvetica Neue Light"/>
                <a:cs typeface="Helvetica Neue Light"/>
              </a:rPr>
              <a:t>Density functional theory</a:t>
            </a:r>
            <a:r>
              <a:rPr lang="en-US" sz="1600" dirty="0">
                <a:latin typeface="Helvetica Neue Light"/>
                <a:cs typeface="Helvetica Neue Light"/>
              </a:rPr>
              <a:t>: </a:t>
            </a:r>
            <a:r>
              <a:rPr lang="en-US" sz="1600" dirty="0" smtClean="0">
                <a:latin typeface="Helvetica Neue Light"/>
                <a:cs typeface="Helvetica Neue Light"/>
              </a:rPr>
              <a:t>ground</a:t>
            </a:r>
            <a:r>
              <a:rPr lang="en-US" sz="1600" dirty="0">
                <a:latin typeface="Helvetica Neue Light"/>
                <a:cs typeface="Helvetica Neue Light"/>
              </a:rPr>
              <a:t>-state electron density contains all information in the ground-state wavefunction</a:t>
            </a:r>
            <a:endParaRPr lang="en-US" sz="1600" i="1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2660" y="4487203"/>
            <a:ext cx="3900092" cy="830987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070C0"/>
                </a:solidFill>
                <a:latin typeface="Helvetica Neue Light"/>
                <a:cs typeface="Helvetica Neue Light"/>
              </a:rPr>
              <a:t>Slater determinant</a:t>
            </a:r>
            <a:r>
              <a:rPr lang="en-US" sz="1600" dirty="0">
                <a:latin typeface="Helvetica Neue Light"/>
                <a:cs typeface="Helvetica Neue Light"/>
              </a:rPr>
              <a:t>: </a:t>
            </a:r>
            <a:r>
              <a:rPr lang="en-US" sz="1600" dirty="0" err="1" smtClean="0">
                <a:latin typeface="Helvetica Neue Light"/>
                <a:cs typeface="Helvetica Neue Light"/>
              </a:rPr>
              <a:t>wavefunction</a:t>
            </a:r>
            <a:r>
              <a:rPr lang="en-US" sz="1600" dirty="0" smtClean="0">
                <a:latin typeface="Helvetica Neue Light"/>
                <a:cs typeface="Helvetica Neue Light"/>
              </a:rPr>
              <a:t> </a:t>
            </a:r>
            <a:r>
              <a:rPr lang="en-US" sz="1600" dirty="0">
                <a:latin typeface="Helvetica Neue Light"/>
                <a:cs typeface="Helvetica Neue Light"/>
              </a:rPr>
              <a:t>of </a:t>
            </a:r>
            <a:r>
              <a:rPr lang="en-US" sz="1600" i="1" dirty="0" err="1">
                <a:latin typeface="Helvetica Neue Light"/>
                <a:cs typeface="Helvetica Neue Light"/>
              </a:rPr>
              <a:t>noninteracting</a:t>
            </a:r>
            <a:r>
              <a:rPr lang="en-US" sz="1600" i="1" dirty="0">
                <a:latin typeface="Helvetica Neue Light"/>
                <a:cs typeface="Helvetica Neue Light"/>
              </a:rPr>
              <a:t> </a:t>
            </a:r>
            <a:r>
              <a:rPr lang="en-US" sz="1600" dirty="0">
                <a:latin typeface="Helvetica Neue Light"/>
                <a:cs typeface="Helvetica Neue Light"/>
              </a:rPr>
              <a:t>electrons for interacting system</a:t>
            </a:r>
            <a:endParaRPr lang="en-US" sz="1600" i="1" dirty="0">
              <a:latin typeface="Helvetica Neue Light"/>
              <a:cs typeface="Helvetica Neue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2203" y="1930400"/>
            <a:ext cx="838201" cy="685800"/>
          </a:xfrm>
          <a:prstGeom prst="rect">
            <a:avLst/>
          </a:prstGeom>
          <a:noFill/>
          <a:ln w="38100" cmpd="sng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5" rIns="91428" bIns="45715"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626036"/>
              </p:ext>
            </p:extLst>
          </p:nvPr>
        </p:nvGraphicFramePr>
        <p:xfrm>
          <a:off x="6240463" y="4970177"/>
          <a:ext cx="22240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Equation" r:id="rId11" imgW="1485900" imgH="317500" progId="Equation.3">
                  <p:embed/>
                </p:oleObj>
              </mc:Choice>
              <mc:Fallback>
                <p:oleObj name="Equation" r:id="rId11" imgW="14859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4970177"/>
                        <a:ext cx="222408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869060" y="5789486"/>
            <a:ext cx="3900092" cy="830987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08000"/>
                </a:solidFill>
                <a:latin typeface="Helvetica Neue Light"/>
                <a:cs typeface="Helvetica Neue Light"/>
              </a:rPr>
              <a:t>Molecular </a:t>
            </a:r>
            <a:r>
              <a:rPr lang="en-US" sz="1600" b="1" dirty="0" smtClean="0">
                <a:solidFill>
                  <a:srgbClr val="008000"/>
                </a:solidFill>
                <a:latin typeface="Helvetica Neue Light"/>
                <a:cs typeface="Helvetica Neue Light"/>
              </a:rPr>
              <a:t>mechanics</a:t>
            </a:r>
            <a:r>
              <a:rPr lang="en-US" sz="1600" dirty="0" smtClean="0">
                <a:latin typeface="Helvetica Neue Light"/>
                <a:cs typeface="Helvetica Neue Light"/>
              </a:rPr>
              <a:t>: empirical </a:t>
            </a:r>
            <a:r>
              <a:rPr lang="en-US" sz="1600" dirty="0">
                <a:latin typeface="Helvetica Neue Light"/>
                <a:cs typeface="Helvetica Neue Light"/>
              </a:rPr>
              <a:t>functions and parameters </a:t>
            </a:r>
            <a:r>
              <a:rPr lang="en-US" sz="1600" dirty="0" smtClean="0">
                <a:latin typeface="Helvetica Neue Light"/>
                <a:cs typeface="Helvetica Neue Light"/>
              </a:rPr>
              <a:t>describe </a:t>
            </a:r>
            <a:r>
              <a:rPr lang="en-US" sz="1600" dirty="0">
                <a:latin typeface="Helvetica Neue Light"/>
                <a:cs typeface="Helvetica Neue Light"/>
              </a:rPr>
              <a:t>the energy (e.g</a:t>
            </a:r>
            <a:r>
              <a:rPr lang="en-US" sz="1600" dirty="0" smtClean="0">
                <a:latin typeface="Helvetica Neue Light"/>
                <a:cs typeface="Helvetica Neue Light"/>
              </a:rPr>
              <a:t>., </a:t>
            </a:r>
            <a:r>
              <a:rPr lang="en-US" sz="1600" dirty="0">
                <a:latin typeface="Helvetica Neue Light"/>
                <a:cs typeface="Helvetica Neue Light"/>
              </a:rPr>
              <a:t>harmonic oscillator for chemical bond)</a:t>
            </a:r>
            <a:endParaRPr lang="en-US" sz="1600" i="1" dirty="0">
              <a:latin typeface="Helvetica Neue Light"/>
              <a:cs typeface="Helvetica Neue Light"/>
            </a:endParaRPr>
          </a:p>
        </p:txBody>
      </p:sp>
      <p:pic>
        <p:nvPicPr>
          <p:cNvPr id="21" name="Movie 1SI.avi">
            <a:hlinkClick r:id="" action="ppaction://media"/>
          </p:cNvPr>
          <p:cNvPicPr>
            <a:picLocks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41900" y="4654264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620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>
                <p:cTn id="5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2397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Force fields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pic>
        <p:nvPicPr>
          <p:cNvPr id="4" name="Movie 4SI.avi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55720" y="3810000"/>
            <a:ext cx="3048000" cy="3048000"/>
          </a:xfrm>
          <a:prstGeom prst="rect">
            <a:avLst/>
          </a:prstGeom>
        </p:spPr>
      </p:pic>
      <p:pic>
        <p:nvPicPr>
          <p:cNvPr id="5" name="Movie 1SI.avi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805" y="768102"/>
            <a:ext cx="3048000" cy="3048000"/>
          </a:xfrm>
          <a:prstGeom prst="rect">
            <a:avLst/>
          </a:prstGeom>
        </p:spPr>
      </p:pic>
      <p:pic>
        <p:nvPicPr>
          <p:cNvPr id="6" name="Movie 2SI.avi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bmkLst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805" y="3810000"/>
            <a:ext cx="3048000" cy="3048000"/>
          </a:xfrm>
          <a:prstGeom prst="rect">
            <a:avLst/>
          </a:prstGeom>
        </p:spPr>
      </p:pic>
      <p:pic>
        <p:nvPicPr>
          <p:cNvPr id="7" name="Movie 3SI.avi">
            <a:hlinkClick r:id="" action="ppaction://media"/>
          </p:cNvPr>
          <p:cNvPicPr>
            <a:picLocks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bmkLst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55720" y="768102"/>
            <a:ext cx="3048000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1" y="1233130"/>
            <a:ext cx="2626180" cy="4862860"/>
          </a:xfrm>
          <a:prstGeom prst="rect">
            <a:avLst/>
          </a:prstGeom>
          <a:solidFill>
            <a:schemeClr val="bg1"/>
          </a:solidFill>
        </p:spPr>
        <p:txBody>
          <a:bodyPr wrap="square" lIns="91428" tIns="45715" rIns="91428" bIns="45715" rtlCol="0">
            <a:spAutoFit/>
          </a:bodyPr>
          <a:lstStyle/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b="1" dirty="0" smtClean="0">
                <a:latin typeface="Helvetica Neue Light"/>
                <a:cs typeface="Helvetica Neue Light"/>
              </a:rPr>
              <a:t>Force </a:t>
            </a:r>
            <a:r>
              <a:rPr lang="en-US" sz="2000" b="1" dirty="0">
                <a:latin typeface="Helvetica Neue Light"/>
                <a:cs typeface="Helvetica Neue Light"/>
              </a:rPr>
              <a:t>fields </a:t>
            </a:r>
            <a:r>
              <a:rPr lang="en-US" sz="2000" dirty="0">
                <a:latin typeface="Helvetica Neue Light"/>
                <a:cs typeface="Helvetica Neue Light"/>
              </a:rPr>
              <a:t>are built from </a:t>
            </a:r>
            <a:r>
              <a:rPr lang="en-US" sz="2000" i="1" dirty="0">
                <a:latin typeface="Helvetica Neue Light"/>
                <a:cs typeface="Helvetica Neue Light"/>
              </a:rPr>
              <a:t>functional forms</a:t>
            </a:r>
            <a:r>
              <a:rPr lang="en-US" sz="2000" dirty="0">
                <a:latin typeface="Helvetica Neue Light"/>
                <a:cs typeface="Helvetica Neue Light"/>
              </a:rPr>
              <a:t> and empirical </a:t>
            </a:r>
            <a:r>
              <a:rPr lang="en-US" sz="2000" i="1" dirty="0">
                <a:latin typeface="Helvetica Neue Light"/>
                <a:cs typeface="Helvetica Neue Light"/>
              </a:rPr>
              <a:t>parameters</a:t>
            </a:r>
            <a:endParaRPr lang="en-US" sz="2000" baseline="-25000" dirty="0">
              <a:latin typeface="Helvetica Neue Light"/>
              <a:cs typeface="Helvetica Neue Light"/>
            </a:endParaRP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Interactions </a:t>
            </a:r>
            <a:r>
              <a:rPr lang="en-US" sz="2000" dirty="0">
                <a:latin typeface="Helvetica Neue Light"/>
                <a:cs typeface="Helvetica Neue Light"/>
              </a:rPr>
              <a:t>include bonded pairwise, 3-body, and 4-body interactions…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…as </a:t>
            </a:r>
            <a:r>
              <a:rPr lang="en-US" sz="2000" dirty="0">
                <a:latin typeface="Helvetica Neue Light"/>
                <a:cs typeface="Helvetica Neue Light"/>
              </a:rPr>
              <a:t>well as non-bonded pairwise interactions</a:t>
            </a:r>
          </a:p>
          <a:p>
            <a:pPr marL="165100" indent="-1651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Helvetica Neue Light"/>
                <a:cs typeface="Helvetica Neue Light"/>
              </a:rPr>
              <a:t>Simulation </a:t>
            </a:r>
            <a:r>
              <a:rPr lang="en-US" sz="2000" dirty="0">
                <a:latin typeface="Helvetica Neue Light"/>
                <a:cs typeface="Helvetica Neue Light"/>
              </a:rPr>
              <a:t>accuracy depends critically on </a:t>
            </a:r>
            <a:r>
              <a:rPr lang="en-US" sz="2000" dirty="0" smtClean="0">
                <a:latin typeface="Helvetica Neue Light"/>
                <a:cs typeface="Helvetica Neue Light"/>
              </a:rPr>
              <a:t>parameters</a:t>
            </a:r>
            <a:endParaRPr lang="en-US" sz="20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764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4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video>
              <p:cMediaNode>
                <p:cTn id="4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4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6313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Force field functional forms (1/3)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8602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Atoms are spheres of mass </a:t>
            </a:r>
            <a:r>
              <a:rPr lang="en-US" sz="2400" i="1" dirty="0" smtClean="0">
                <a:latin typeface="Helvetica Neue Light"/>
                <a:cs typeface="Helvetica Neue Light"/>
              </a:rPr>
              <a:t>m</a:t>
            </a:r>
            <a:r>
              <a:rPr lang="en-US" sz="2400" i="1" baseline="-25000" dirty="0" smtClean="0">
                <a:latin typeface="Helvetica Neue Light"/>
                <a:cs typeface="Helvetica Neue Light"/>
              </a:rPr>
              <a:t>i</a:t>
            </a:r>
            <a:r>
              <a:rPr lang="en-US" sz="2400" dirty="0" smtClean="0">
                <a:latin typeface="Helvetica Neue Light"/>
                <a:cs typeface="Helvetica Neue Light"/>
              </a:rPr>
              <a:t>, partial charge </a:t>
            </a:r>
            <a:r>
              <a:rPr lang="en-US" sz="2400" i="1" dirty="0" smtClean="0">
                <a:latin typeface="Helvetica Neue Light"/>
                <a:cs typeface="Helvetica Neue Light"/>
              </a:rPr>
              <a:t>q</a:t>
            </a:r>
            <a:r>
              <a:rPr lang="en-US" sz="2400" i="1" baseline="-25000" dirty="0" smtClean="0">
                <a:latin typeface="Helvetica Neue Light"/>
                <a:cs typeface="Helvetica Neue Light"/>
              </a:rPr>
              <a:t>i</a:t>
            </a:r>
            <a:r>
              <a:rPr lang="en-US" sz="2400" dirty="0" smtClean="0">
                <a:latin typeface="Helvetica Neue Light"/>
                <a:cs typeface="Helvetica Neue Light"/>
              </a:rPr>
              <a:t>, and van der Waals </a:t>
            </a:r>
            <a:r>
              <a:rPr lang="en-US" sz="2400" dirty="0" smtClean="0">
                <a:latin typeface="Helvetica Neue Light"/>
                <a:cs typeface="Helvetica Neue Light"/>
              </a:rPr>
              <a:t>sor</a:t>
            </a:r>
            <a:r>
              <a:rPr lang="en-US" sz="2400" dirty="0" smtClean="0">
                <a:latin typeface="Helvetica Neue Light"/>
                <a:cs typeface="Helvetica Neue Light"/>
              </a:rPr>
              <a:t>t-of-</a:t>
            </a:r>
            <a:r>
              <a:rPr lang="en-US" sz="2400" dirty="0" smtClean="0">
                <a:latin typeface="Helvetica Neue Light"/>
                <a:cs typeface="Helvetica Neue Light"/>
              </a:rPr>
              <a:t>size </a:t>
            </a:r>
            <a:r>
              <a:rPr lang="el-GR" sz="2400" i="1" dirty="0" smtClean="0">
                <a:latin typeface="Helvetica Neue Light"/>
                <a:cs typeface="Helvetica Neue Light"/>
              </a:rPr>
              <a:t>σ</a:t>
            </a:r>
            <a:r>
              <a:rPr lang="en-US" sz="2400" i="1" baseline="-25000" dirty="0" err="1" smtClean="0">
                <a:latin typeface="Helvetica Neue Light"/>
                <a:cs typeface="Helvetica Neue Light"/>
              </a:rPr>
              <a:t>i</a:t>
            </a:r>
            <a:endParaRPr lang="en-US" sz="2400" i="1" baseline="-25000" dirty="0" smtClean="0">
              <a:latin typeface="Helvetica Neue Light"/>
              <a:cs typeface="Helvetica Neue Light"/>
            </a:endParaRPr>
          </a:p>
          <a:p>
            <a:r>
              <a:rPr lang="en-US" sz="2400" dirty="0" smtClean="0">
                <a:latin typeface="Helvetica Neue Light"/>
                <a:cs typeface="Helvetica Neue Light"/>
              </a:rPr>
              <a:t>Potential energy function (force field):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98573"/>
              </p:ext>
            </p:extLst>
          </p:nvPr>
        </p:nvGraphicFramePr>
        <p:xfrm>
          <a:off x="1374775" y="2598738"/>
          <a:ext cx="6283325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3" imgW="4191000" imgH="1257300" progId="Equation.DSMT4">
                  <p:embed/>
                </p:oleObj>
              </mc:Choice>
              <mc:Fallback>
                <p:oleObj name="Equation" r:id="rId3" imgW="4191000" imgH="1257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2598738"/>
                        <a:ext cx="6283325" cy="188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57200" y="4669190"/>
            <a:ext cx="8229600" cy="1350460"/>
            <a:chOff x="457200" y="5180012"/>
            <a:chExt cx="8229600" cy="1350460"/>
          </a:xfrm>
        </p:grpSpPr>
        <p:sp>
          <p:nvSpPr>
            <p:cNvPr id="7" name="Oval 6"/>
            <p:cNvSpPr/>
            <p:nvPr/>
          </p:nvSpPr>
          <p:spPr>
            <a:xfrm>
              <a:off x="1905000" y="595725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06040" y="595725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15640" y="533241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977640" y="533241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cxnSp>
          <p:nvCxnSpPr>
            <p:cNvPr id="13" name="Straight Connector 12"/>
            <p:cNvCxnSpPr>
              <a:stCxn id="7" idx="6"/>
              <a:endCxn id="8" idx="2"/>
            </p:cNvCxnSpPr>
            <p:nvPr/>
          </p:nvCxnSpPr>
          <p:spPr>
            <a:xfrm>
              <a:off x="2270760" y="6140132"/>
              <a:ext cx="33528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7"/>
              <a:endCxn id="10" idx="3"/>
            </p:cNvCxnSpPr>
            <p:nvPr/>
          </p:nvCxnSpPr>
          <p:spPr>
            <a:xfrm rot="5400000" flipH="1" flipV="1">
              <a:off x="2910616" y="5652228"/>
              <a:ext cx="366208" cy="3509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6"/>
              <a:endCxn id="11" idx="2"/>
            </p:cNvCxnSpPr>
            <p:nvPr/>
          </p:nvCxnSpPr>
          <p:spPr>
            <a:xfrm>
              <a:off x="3581400" y="5515292"/>
              <a:ext cx="39624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41096" y="592864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1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55504" y="593452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2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51736" y="5305676"/>
              <a:ext cx="365760" cy="369332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3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15872" y="530567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4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105400" y="616471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806440" y="616471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416040" y="553987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178040" y="5539872"/>
              <a:ext cx="365760" cy="365760"/>
            </a:xfrm>
            <a:prstGeom prst="ellipse">
              <a:avLst/>
            </a:prstGeom>
            <a:noFill/>
            <a:ln w="25400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21" idx="2"/>
            </p:cNvCxnSpPr>
            <p:nvPr/>
          </p:nvCxnSpPr>
          <p:spPr>
            <a:xfrm>
              <a:off x="5471160" y="6347592"/>
              <a:ext cx="33528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7"/>
              <a:endCxn id="22" idx="3"/>
            </p:cNvCxnSpPr>
            <p:nvPr/>
          </p:nvCxnSpPr>
          <p:spPr>
            <a:xfrm rot="5400000" flipH="1" flipV="1">
              <a:off x="6111016" y="5859688"/>
              <a:ext cx="366208" cy="3509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2" idx="6"/>
              <a:endCxn id="23" idx="2"/>
            </p:cNvCxnSpPr>
            <p:nvPr/>
          </p:nvCxnSpPr>
          <p:spPr>
            <a:xfrm>
              <a:off x="6781800" y="5722752"/>
              <a:ext cx="39624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141496" y="613610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5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42536" y="614198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6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52136" y="551313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7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6272" y="551313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 Neue Light"/>
                  <a:cs typeface="Helvetica Neue Light"/>
                </a:rPr>
                <a:t>8</a:t>
              </a:r>
              <a:endParaRPr lang="en-US" b="1" dirty="0">
                <a:latin typeface="Helvetica Neue Light"/>
                <a:cs typeface="Helvetica Neue Light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57200" y="5180012"/>
              <a:ext cx="82296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706033" y="2935111"/>
            <a:ext cx="1464733" cy="3335867"/>
            <a:chOff x="1706033" y="3445933"/>
            <a:chExt cx="1464733" cy="333586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194560" y="6400800"/>
              <a:ext cx="472440" cy="158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86000" y="6412468"/>
              <a:ext cx="286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accent2"/>
                  </a:solidFill>
                  <a:latin typeface="Helvetica Neue Light"/>
                  <a:cs typeface="Helvetica Neue Light"/>
                </a:rPr>
                <a:t>l</a:t>
              </a:r>
              <a:endParaRPr lang="en-US" b="1" i="1" dirty="0">
                <a:solidFill>
                  <a:schemeClr val="accent2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706033" y="3445933"/>
              <a:ext cx="1464733" cy="609600"/>
            </a:xfrm>
            <a:prstGeom prst="roundRect">
              <a:avLst/>
            </a:prstGeom>
            <a:noFill/>
            <a:ln w="285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24200" y="2935111"/>
            <a:ext cx="1817158" cy="2714599"/>
            <a:chOff x="3124200" y="3445933"/>
            <a:chExt cx="1817158" cy="2714599"/>
          </a:xfrm>
        </p:grpSpPr>
        <p:sp>
          <p:nvSpPr>
            <p:cNvPr id="37" name="Arc 36"/>
            <p:cNvSpPr/>
            <p:nvPr/>
          </p:nvSpPr>
          <p:spPr>
            <a:xfrm>
              <a:off x="3124200" y="5332412"/>
              <a:ext cx="564172" cy="533399"/>
            </a:xfrm>
            <a:prstGeom prst="arc">
              <a:avLst>
                <a:gd name="adj1" fmla="val 102864"/>
                <a:gd name="adj2" fmla="val 7918929"/>
              </a:avLst>
            </a:prstGeom>
            <a:ln>
              <a:solidFill>
                <a:schemeClr val="accent3">
                  <a:lumMod val="75000"/>
                </a:schemeClr>
              </a:solidFill>
              <a:headEnd type="triangl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3968" y="5791200"/>
              <a:ext cx="37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solidFill>
                    <a:schemeClr val="accent3">
                      <a:lumMod val="75000"/>
                    </a:schemeClr>
                  </a:solidFill>
                  <a:latin typeface="Helvetica Neue Light"/>
                  <a:cs typeface="Helvetica Neue Light"/>
                </a:rPr>
                <a:t>θ</a:t>
              </a:r>
              <a:endParaRPr lang="en-US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281091" y="3445933"/>
              <a:ext cx="1660267" cy="609600"/>
            </a:xfrm>
            <a:prstGeom prst="roundRect">
              <a:avLst/>
            </a:prstGeom>
            <a:noFill/>
            <a:ln w="28575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50501" y="2935111"/>
            <a:ext cx="2785399" cy="3009927"/>
            <a:chOff x="5050501" y="3445933"/>
            <a:chExt cx="2785399" cy="3009927"/>
          </a:xfrm>
        </p:grpSpPr>
        <p:sp>
          <p:nvSpPr>
            <p:cNvPr id="41" name="Arc 40"/>
            <p:cNvSpPr/>
            <p:nvPr/>
          </p:nvSpPr>
          <p:spPr>
            <a:xfrm>
              <a:off x="6126388" y="5886364"/>
              <a:ext cx="335372" cy="318514"/>
            </a:xfrm>
            <a:prstGeom prst="arc">
              <a:avLst>
                <a:gd name="adj1" fmla="val 9545466"/>
                <a:gd name="adj2" fmla="val 6685855"/>
              </a:avLst>
            </a:prstGeom>
            <a:ln>
              <a:solidFill>
                <a:schemeClr val="accent4">
                  <a:lumMod val="75000"/>
                </a:schemeClr>
              </a:solidFill>
              <a:headEnd type="triangl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62832" y="6086528"/>
              <a:ext cx="394145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solidFill>
                    <a:schemeClr val="accent4">
                      <a:lumMod val="75000"/>
                    </a:schemeClr>
                  </a:solidFill>
                  <a:latin typeface="Helvetica Neue Light"/>
                  <a:cs typeface="Helvetica Neue Light"/>
                </a:rPr>
                <a:t>φ</a:t>
              </a:r>
              <a:endParaRPr lang="en-US" b="1" i="1" dirty="0">
                <a:solidFill>
                  <a:schemeClr val="accent4">
                    <a:lumMod val="75000"/>
                  </a:schemeClr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050501" y="3445933"/>
              <a:ext cx="2785399" cy="609600"/>
            </a:xfrm>
            <a:prstGeom prst="roundRect">
              <a:avLst/>
            </a:prstGeom>
            <a:noFill/>
            <a:ln w="28575" cmpd="sng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71856" y="3595510"/>
            <a:ext cx="3966944" cy="2103477"/>
            <a:chOff x="1671856" y="4106332"/>
            <a:chExt cx="3966944" cy="210347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347764" y="5682005"/>
              <a:ext cx="757636" cy="527804"/>
            </a:xfrm>
            <a:prstGeom prst="line">
              <a:avLst/>
            </a:prstGeom>
            <a:ln>
              <a:solidFill>
                <a:srgbClr val="00009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1671856" y="4106332"/>
              <a:ext cx="3966944" cy="882122"/>
            </a:xfrm>
            <a:prstGeom prst="roundRect">
              <a:avLst/>
            </a:prstGeom>
            <a:noFill/>
            <a:ln w="28575" cmpd="sng">
              <a:solidFill>
                <a:srgbClr val="00009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Helvetica Neue Light"/>
                <a:cs typeface="Helvetica Neue Ligh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11551" y="5062916"/>
            <a:ext cx="35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0090"/>
                </a:solidFill>
                <a:latin typeface="Helvetica Neue Light"/>
                <a:cs typeface="Helvetica Neue Light"/>
              </a:rPr>
              <a:t>r</a:t>
            </a:r>
            <a:r>
              <a:rPr lang="en-US" b="1" i="1" baseline="-25000" dirty="0" err="1" smtClean="0">
                <a:solidFill>
                  <a:srgbClr val="000090"/>
                </a:solidFill>
                <a:latin typeface="Helvetica Neue Light"/>
                <a:cs typeface="Helvetica Neue Light"/>
              </a:rPr>
              <a:t>ij</a:t>
            </a:r>
            <a:endParaRPr lang="en-US" b="1" i="1" baseline="-25000" dirty="0">
              <a:solidFill>
                <a:srgbClr val="00009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03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6313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Force field functional forms (2/3)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95867" y="982812"/>
            <a:ext cx="7552267" cy="98991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Helvetica Neue Light"/>
                <a:cs typeface="Helvetica Neue Light"/>
              </a:rPr>
              <a:t>Non-trivial point #1: </a:t>
            </a:r>
            <a:r>
              <a:rPr lang="en-US" sz="2800" dirty="0" smtClean="0">
                <a:latin typeface="Helvetica Neue Light"/>
                <a:cs typeface="Helvetica Neue Light"/>
              </a:rPr>
              <a:t>the </a:t>
            </a:r>
            <a:r>
              <a:rPr lang="en-US" sz="2800" dirty="0" smtClean="0">
                <a:latin typeface="Helvetica Neue Light"/>
                <a:cs typeface="Helvetica Neue Light"/>
              </a:rPr>
              <a:t>combining/mixing </a:t>
            </a:r>
            <a:endParaRPr lang="en-US" sz="2800" dirty="0" smtClean="0"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Helvetica Neue Light"/>
                <a:cs typeface="Helvetica Neue Light"/>
              </a:rPr>
              <a:t>rules </a:t>
            </a:r>
            <a:r>
              <a:rPr lang="en-US" sz="2800" dirty="0" smtClean="0">
                <a:latin typeface="Helvetica Neue Light"/>
                <a:cs typeface="Helvetica Neue Light"/>
              </a:rPr>
              <a:t>for pairwise vdW interactions.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457200" y="2218292"/>
            <a:ext cx="8229600" cy="569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Helvetica Neue Light"/>
                <a:cs typeface="Helvetica Neue Light"/>
              </a:rPr>
              <a:t>Recap of </a:t>
            </a:r>
            <a:r>
              <a:rPr lang="en-US" sz="2200" dirty="0" err="1" smtClean="0">
                <a:latin typeface="Helvetica Neue Light"/>
                <a:cs typeface="Helvetica Neue Light"/>
              </a:rPr>
              <a:t>Lennard</a:t>
            </a:r>
            <a:r>
              <a:rPr lang="en-US" sz="2200" dirty="0" smtClean="0">
                <a:latin typeface="Helvetica Neue Light"/>
                <a:cs typeface="Helvetica Neue Light"/>
              </a:rPr>
              <a:t>-Jones potential for </a:t>
            </a:r>
            <a:r>
              <a:rPr lang="en-US" sz="2200" dirty="0" err="1" smtClean="0">
                <a:latin typeface="Helvetica Neue Light"/>
                <a:cs typeface="Helvetica Neue Light"/>
              </a:rPr>
              <a:t>vdW</a:t>
            </a:r>
            <a:r>
              <a:rPr lang="en-US" sz="2200" dirty="0" smtClean="0">
                <a:latin typeface="Helvetica Neue Light"/>
                <a:cs typeface="Helvetica Neue Light"/>
              </a:rPr>
              <a:t> interactions: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246340"/>
              </p:ext>
            </p:extLst>
          </p:nvPr>
        </p:nvGraphicFramePr>
        <p:xfrm>
          <a:off x="2203450" y="2771775"/>
          <a:ext cx="473868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2" name="Equation" r:id="rId3" imgW="2705100" imgH="393700" progId="Equation.DSMT4">
                  <p:embed/>
                </p:oleObj>
              </mc:Choice>
              <mc:Fallback>
                <p:oleObj name="Equation" r:id="rId3" imgW="270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2771775"/>
                        <a:ext cx="4738688" cy="690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553081" y="4162425"/>
            <a:ext cx="3545969" cy="1936750"/>
            <a:chOff x="2052634" y="4162425"/>
            <a:chExt cx="3545969" cy="1936750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9184877"/>
                </p:ext>
              </p:extLst>
            </p:nvPr>
          </p:nvGraphicFramePr>
          <p:xfrm>
            <a:off x="2052634" y="4893223"/>
            <a:ext cx="1244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3" name="Equation" r:id="rId5" imgW="711200" imgH="304800" progId="Equation.DSMT4">
                    <p:embed/>
                  </p:oleObj>
                </mc:Choice>
                <mc:Fallback>
                  <p:oleObj name="Equation" r:id="rId5" imgW="711200" imgH="304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2634" y="4893223"/>
                          <a:ext cx="1244600" cy="533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2821020"/>
                </p:ext>
              </p:extLst>
            </p:nvPr>
          </p:nvGraphicFramePr>
          <p:xfrm>
            <a:off x="3798378" y="4162425"/>
            <a:ext cx="1800225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4" name="Equation" r:id="rId7" imgW="1028700" imgH="393700" progId="Equation.DSMT4">
                    <p:embed/>
                  </p:oleObj>
                </mc:Choice>
                <mc:Fallback>
                  <p:oleObj name="Equation" r:id="rId7" imgW="1028700" imgH="3937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798378" y="4162425"/>
                          <a:ext cx="1800225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6558129"/>
                </p:ext>
              </p:extLst>
            </p:nvPr>
          </p:nvGraphicFramePr>
          <p:xfrm>
            <a:off x="3804728" y="5610225"/>
            <a:ext cx="1355725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5" name="Equation" r:id="rId9" imgW="774700" imgH="279400" progId="Equation.DSMT4">
                    <p:embed/>
                  </p:oleObj>
                </mc:Choice>
                <mc:Fallback>
                  <p:oleObj name="Equation" r:id="rId9" imgW="774700" imgH="279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04728" y="5610225"/>
                          <a:ext cx="1355725" cy="488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Left Brace 2"/>
            <p:cNvSpPr/>
            <p:nvPr/>
          </p:nvSpPr>
          <p:spPr>
            <a:xfrm>
              <a:off x="3564467" y="4512755"/>
              <a:ext cx="127000" cy="1345659"/>
            </a:xfrm>
            <a:prstGeom prst="lef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83244" y="4301064"/>
            <a:ext cx="7229553" cy="1716615"/>
            <a:chOff x="2243670" y="4301064"/>
            <a:chExt cx="7229553" cy="1716615"/>
          </a:xfrm>
        </p:grpSpPr>
        <p:sp>
          <p:nvSpPr>
            <p:cNvPr id="10" name="TextBox 9"/>
            <p:cNvSpPr txBox="1"/>
            <p:nvPr/>
          </p:nvSpPr>
          <p:spPr>
            <a:xfrm>
              <a:off x="2243670" y="5502821"/>
              <a:ext cx="108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 Light"/>
                  <a:cs typeface="Helvetica Neue Light"/>
                </a:rPr>
                <a:t>Berthelot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5934" y="4301064"/>
              <a:ext cx="3717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 Light"/>
                  <a:cs typeface="Helvetica Neue Light"/>
                </a:rPr>
                <a:t>Lorentz </a:t>
              </a:r>
              <a:r>
                <a:rPr lang="en-US" dirty="0" smtClean="0">
                  <a:latin typeface="Helvetica Neue Light"/>
                  <a:cs typeface="Helvetica Neue Light"/>
                </a:rPr>
                <a:t>(e.g., AMBER or CHARMM)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79167" y="5648347"/>
              <a:ext cx="3421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 Light"/>
                  <a:cs typeface="Helvetica Neue Light"/>
                </a:rPr>
                <a:t>Berthelot, part </a:t>
              </a:r>
              <a:r>
                <a:rPr lang="en-US" dirty="0" err="1" smtClean="0">
                  <a:latin typeface="Helvetica Neue Light"/>
                  <a:cs typeface="Helvetica Neue Light"/>
                </a:rPr>
                <a:t>deux</a:t>
              </a:r>
              <a:r>
                <a:rPr lang="en-US" dirty="0" smtClean="0">
                  <a:latin typeface="Helvetica Neue Light"/>
                  <a:cs typeface="Helvetica Neue Light"/>
                </a:rPr>
                <a:t> (e.g., OPLS)</a:t>
              </a:r>
              <a:endParaRPr lang="en-US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57199" y="3715838"/>
            <a:ext cx="74337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 Neue Light"/>
                <a:cs typeface="Helvetica Neue Light"/>
              </a:rPr>
              <a:t>Two common </a:t>
            </a:r>
            <a:r>
              <a:rPr lang="en-US" sz="2200" dirty="0" smtClean="0">
                <a:latin typeface="Helvetica Neue Light"/>
                <a:cs typeface="Helvetica Neue Light"/>
              </a:rPr>
              <a:t>mixing rule schemes </a:t>
            </a:r>
            <a:r>
              <a:rPr lang="en-US" sz="2200" dirty="0">
                <a:latin typeface="Helvetica Neue Light"/>
                <a:cs typeface="Helvetica Neue Light"/>
              </a:rPr>
              <a:t>for these interactions:</a:t>
            </a:r>
          </a:p>
        </p:txBody>
      </p:sp>
    </p:spTree>
    <p:extLst>
      <p:ext uri="{BB962C8B-B14F-4D97-AF65-F5344CB8AC3E}">
        <p14:creationId xmlns:p14="http://schemas.microsoft.com/office/powerpoint/2010/main" val="338166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2553" y="141481"/>
            <a:ext cx="6313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Medium"/>
                <a:cs typeface="Helvetica Neue Medium"/>
              </a:rPr>
              <a:t>Force field functional forms (3/3)</a:t>
            </a:r>
            <a:endParaRPr lang="en-US" sz="3200" dirty="0">
              <a:latin typeface="Helvetica Neue Medium"/>
              <a:cs typeface="Helvetica Neue Medium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95867" y="982812"/>
            <a:ext cx="7552267" cy="989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latin typeface="Helvetica Neue Light"/>
                <a:cs typeface="Helvetica Neue Light"/>
              </a:rPr>
              <a:t>N</a:t>
            </a:r>
            <a:r>
              <a:rPr lang="en-US" sz="2800" dirty="0" smtClean="0">
                <a:latin typeface="Helvetica Neue Light"/>
                <a:cs typeface="Helvetica Neue Light"/>
              </a:rPr>
              <a:t>on-trivial point #2: how to move smoothly from 1-4 interactions to </a:t>
            </a:r>
            <a:r>
              <a:rPr lang="en-US" sz="2800" dirty="0" err="1" smtClean="0">
                <a:latin typeface="Helvetica Neue Light"/>
                <a:cs typeface="Helvetica Neue Light"/>
              </a:rPr>
              <a:t>nonbonded</a:t>
            </a:r>
            <a:r>
              <a:rPr lang="en-US" sz="2800" dirty="0" smtClean="0">
                <a:latin typeface="Helvetica Neue Light"/>
                <a:cs typeface="Helvetica Neue Light"/>
              </a:rPr>
              <a:t> interactions.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199" y="2217238"/>
            <a:ext cx="743373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latin typeface="Helvetica Neue Medium"/>
                <a:cs typeface="Helvetica Neue Medium"/>
              </a:rPr>
              <a:t>Numerous approaches to this problem</a:t>
            </a:r>
            <a:r>
              <a:rPr lang="mr-IN" sz="2400" dirty="0" smtClean="0">
                <a:latin typeface="Helvetica Neue Medium"/>
                <a:cs typeface="Helvetica Neue Medium"/>
              </a:rPr>
              <a:t>…</a:t>
            </a:r>
            <a:endParaRPr lang="en-US" sz="2400" dirty="0" smtClean="0">
              <a:latin typeface="Helvetica Neue Light"/>
              <a:cs typeface="Helvetica Neue Light"/>
            </a:endParaRPr>
          </a:p>
          <a:p>
            <a:pPr marL="4572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latin typeface="Helvetica Neue Light"/>
                <a:cs typeface="Helvetica Neue Light"/>
              </a:rPr>
              <a:t>AMBER/GAFF: scale 1-4 vdW interactions by 0.5; scale 1-4 electrostatic interactions by 0.833</a:t>
            </a:r>
          </a:p>
          <a:p>
            <a:pPr marL="4572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latin typeface="Helvetica Neue Light"/>
                <a:cs typeface="Helvetica Neue Light"/>
              </a:rPr>
              <a:t>CHARMM: don’t scale 1-4 interactions at all (used to be scale by 0.4)</a:t>
            </a:r>
          </a:p>
          <a:p>
            <a:pPr marL="457200" indent="-342900">
              <a:spcAft>
                <a:spcPts val="1200"/>
              </a:spcAft>
              <a:buFont typeface="Arial"/>
              <a:buChar char="•"/>
            </a:pPr>
            <a:r>
              <a:rPr lang="en-US" sz="2400" dirty="0" smtClean="0">
                <a:latin typeface="Helvetica Neue Light"/>
                <a:cs typeface="Helvetica Neue Light"/>
              </a:rPr>
              <a:t>OPLS: scale 1-4 interactions by 0.5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777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946</Words>
  <Application>Microsoft Macintosh PowerPoint</Application>
  <PresentationFormat>On-screen Show (4:3)</PresentationFormat>
  <Paragraphs>121</Paragraphs>
  <Slides>15</Slides>
  <Notes>0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Equation</vt:lpstr>
      <vt:lpstr>MathType 6.0 Equation</vt:lpstr>
      <vt:lpstr>Introduction to  molecular mechanics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Claremont Colleges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Nerenberg</dc:creator>
  <cp:lastModifiedBy>Paul Nerenberg</cp:lastModifiedBy>
  <cp:revision>67</cp:revision>
  <cp:lastPrinted>2015-08-02T22:17:00Z</cp:lastPrinted>
  <dcterms:created xsi:type="dcterms:W3CDTF">2015-07-27T18:10:17Z</dcterms:created>
  <dcterms:modified xsi:type="dcterms:W3CDTF">2017-07-22T15:12:52Z</dcterms:modified>
</cp:coreProperties>
</file>